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8" r:id="rId1"/>
  </p:sldMasterIdLst>
  <p:notesMasterIdLst>
    <p:notesMasterId r:id="rId10"/>
  </p:notesMasterIdLst>
  <p:handoutMasterIdLst>
    <p:handoutMasterId r:id="rId11"/>
  </p:handoutMasterIdLst>
  <p:sldIdLst>
    <p:sldId id="258" r:id="rId2"/>
    <p:sldId id="257" r:id="rId3"/>
    <p:sldId id="264" r:id="rId4"/>
    <p:sldId id="259" r:id="rId5"/>
    <p:sldId id="260" r:id="rId6"/>
    <p:sldId id="261" r:id="rId7"/>
    <p:sldId id="262" r:id="rId8"/>
    <p:sldId id="263" r:id="rId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>
        <p:scale>
          <a:sx n="118" d="100"/>
          <a:sy n="118" d="100"/>
        </p:scale>
        <p:origin x="-1434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54B44E-40A3-0E46-B16A-9BF1250A248B}" type="datetimeFigureOut">
              <a:rPr lang="en-US" smtClean="0"/>
              <a:t>1/31/2015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DF1604-CF25-2840-A4A3-96CDE360499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35781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6AD16C-2DB4-6642-BAD4-9ED973A087A0}" type="datetimeFigureOut">
              <a:rPr lang="en-US" smtClean="0"/>
              <a:t>1/31/2015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5BF589-3978-3C45-966B-D7B7A71F2A0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84166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5BF589-3978-3C45-966B-D7B7A71F2A0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5305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8701E-CAF4-4159-9B3E-41C86DFFA30D}" type="datetimeFigureOut">
              <a:rPr lang="en-US" smtClean="0"/>
              <a:t>1/31/2015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‹nº›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84163" y="444728"/>
            <a:ext cx="8574087" cy="1468437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</p:spPr>
        <p:txBody>
          <a:bodyPr vert="horz" lIns="91440" tIns="45720" rIns="182880" bIns="365760" rtlCol="0" anchor="b" anchorCtr="0">
            <a:normAutofit/>
          </a:bodyPr>
          <a:lstStyle/>
          <a:p>
            <a:pPr algn="l" defTabSz="914400" rtl="0" eaLnBrk="1" latinLnBrk="0" hangingPunct="1">
              <a:spcBef>
                <a:spcPct val="0"/>
              </a:spcBef>
              <a:buNone/>
            </a:pPr>
            <a:endParaRPr sz="4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8" name="Group 16"/>
          <p:cNvGrpSpPr/>
          <p:nvPr/>
        </p:nvGrpSpPr>
        <p:grpSpPr>
          <a:xfrm>
            <a:off x="284163" y="1906542"/>
            <a:ext cx="8576373" cy="137411"/>
            <a:chOff x="284163" y="1759424"/>
            <a:chExt cx="8576373" cy="137411"/>
          </a:xfrm>
        </p:grpSpPr>
        <p:sp>
          <p:nvSpPr>
            <p:cNvPr id="9" name="Rectangle 8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ectangle 9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21341" y="449005"/>
            <a:ext cx="7808976" cy="1088136"/>
          </a:xfrm>
          <a:noFill/>
        </p:spPr>
        <p:txBody>
          <a:bodyPr vert="horz" lIns="91440" tIns="45720" rIns="91440" bIns="45720" rtlCol="0" anchor="b" anchorCtr="0">
            <a:normAutofit/>
          </a:bodyPr>
          <a:lstStyle>
            <a:lvl1pPr marL="0" algn="l" defTabSz="914400" rtl="0" eaLnBrk="1" latinLnBrk="0" hangingPunct="1">
              <a:lnSpc>
                <a:spcPts val="4600"/>
              </a:lnSpc>
              <a:spcBef>
                <a:spcPct val="0"/>
              </a:spcBef>
              <a:buNone/>
              <a:defRPr sz="42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Advanced Programming Lesson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6205" y="1532427"/>
            <a:ext cx="7754112" cy="484632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13" name="Rectangle 12"/>
          <p:cNvSpPr/>
          <p:nvPr/>
        </p:nvSpPr>
        <p:spPr>
          <a:xfrm>
            <a:off x="284163" y="6227064"/>
            <a:ext cx="8574087" cy="173736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941" y="1298762"/>
            <a:ext cx="4069080" cy="1162050"/>
          </a:xfrm>
          <a:noFill/>
        </p:spPr>
        <p:txBody>
          <a:bodyPr anchor="b">
            <a:noAutofit/>
          </a:bodyPr>
          <a:lstStyle>
            <a:lvl1pPr algn="ctr">
              <a:defRPr sz="3200" b="1">
                <a:solidFill>
                  <a:schemeClr val="accent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3567" y="914400"/>
            <a:ext cx="4069080" cy="5211763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68941" y="2456329"/>
            <a:ext cx="4069080" cy="3182472"/>
          </a:xfrm>
        </p:spPr>
        <p:txBody>
          <a:bodyPr>
            <a:normAutofit/>
          </a:bodyPr>
          <a:lstStyle>
            <a:lvl1pPr marL="0" indent="0" algn="ctr"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© 2014 Droids Robotics www.droidsrobotics.org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‹nº›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284163" y="452718"/>
            <a:ext cx="8576373" cy="137411"/>
            <a:chOff x="284163" y="1577847"/>
            <a:chExt cx="8576373" cy="137411"/>
          </a:xfrm>
        </p:grpSpPr>
        <p:sp>
          <p:nvSpPr>
            <p:cNvPr id="9" name="Rectangle 8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4163" y="4801575"/>
            <a:ext cx="8574087" cy="1468437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</p:spPr>
        <p:txBody>
          <a:bodyPr vert="horz" lIns="91440" tIns="45720" rIns="182880" bIns="365760" rtlCol="0" anchor="b" anchorCtr="0">
            <a:normAutofit/>
          </a:bodyPr>
          <a:lstStyle/>
          <a:p>
            <a:pPr algn="l" defTabSz="914400" rtl="0" eaLnBrk="1" latinLnBrk="0" hangingPunct="1">
              <a:spcBef>
                <a:spcPct val="0"/>
              </a:spcBef>
              <a:buNone/>
            </a:pPr>
            <a:endParaRPr sz="4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284163" y="6263389"/>
            <a:ext cx="8576373" cy="137411"/>
            <a:chOff x="284163" y="1759424"/>
            <a:chExt cx="8576373" cy="137411"/>
          </a:xfrm>
        </p:grpSpPr>
        <p:sp>
          <p:nvSpPr>
            <p:cNvPr id="10" name="Rectangle 9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3071" y="4800600"/>
            <a:ext cx="8360242" cy="566738"/>
          </a:xfrm>
          <a:noFill/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b="0" i="0" kern="1200" cap="none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4163" y="457199"/>
            <a:ext cx="8577072" cy="435254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9099" y="5367338"/>
            <a:ext cx="8304213" cy="804862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© 2014 Droids Robotics www.droidsrobotics.org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, Al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8"/>
          <p:cNvGrpSpPr/>
          <p:nvPr/>
        </p:nvGrpSpPr>
        <p:grpSpPr>
          <a:xfrm>
            <a:off x="284163" y="4280647"/>
            <a:ext cx="8576373" cy="137411"/>
            <a:chOff x="284163" y="1759424"/>
            <a:chExt cx="8576373" cy="137411"/>
          </a:xfrm>
        </p:grpSpPr>
        <p:sp>
          <p:nvSpPr>
            <p:cNvPr id="10" name="Rectangle 9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3071" y="4778189"/>
            <a:ext cx="8360242" cy="566738"/>
          </a:xfrm>
          <a:noFill/>
        </p:spPr>
        <p:txBody>
          <a:bodyPr anchor="b">
            <a:normAutofit/>
          </a:bodyPr>
          <a:lstStyle>
            <a:lvl1pPr algn="l">
              <a:defRPr sz="2800" b="0">
                <a:solidFill>
                  <a:schemeClr val="accent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4163" y="457200"/>
            <a:ext cx="8577072" cy="382219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9099" y="5344927"/>
            <a:ext cx="8304213" cy="804862"/>
          </a:xfrm>
          <a:noFill/>
        </p:spPr>
        <p:txBody>
          <a:bodyPr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© 2014 Droids Robotics www.droidsrobotics.org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  <p:hf sldNum="0" hd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, Picture,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7600" y="914400"/>
            <a:ext cx="5195047" cy="5211763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© 2014 Droids Robotics www.droidsrobotics.org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‹nº›</a:t>
            </a:fld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84163" y="4267200"/>
            <a:ext cx="2743200" cy="2120153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</p:spPr>
        <p:txBody>
          <a:bodyPr vert="horz" lIns="91440" tIns="45720" rIns="182880" bIns="365760" rtlCol="0" anchor="b" anchorCtr="0">
            <a:normAutofit/>
          </a:bodyPr>
          <a:lstStyle/>
          <a:p>
            <a:pPr algn="l" defTabSz="914400" rtl="0" eaLnBrk="1" latinLnBrk="0" hangingPunct="1">
              <a:spcBef>
                <a:spcPct val="0"/>
              </a:spcBef>
              <a:buNone/>
            </a:pPr>
            <a:endParaRPr sz="4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9101" y="4953001"/>
            <a:ext cx="2472017" cy="1246094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0764" y="4419600"/>
            <a:ext cx="2475395" cy="510988"/>
          </a:xfrm>
          <a:noFill/>
        </p:spPr>
        <p:txBody>
          <a:bodyPr anchor="b">
            <a:normAutofit/>
          </a:bodyPr>
          <a:lstStyle>
            <a:lvl1pPr algn="l">
              <a:defRPr sz="2000" b="1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284164" y="594360"/>
            <a:ext cx="2743200" cy="3675888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grpSp>
        <p:nvGrpSpPr>
          <p:cNvPr id="8" name="Group 14"/>
          <p:cNvGrpSpPr/>
          <p:nvPr/>
        </p:nvGrpSpPr>
        <p:grpSpPr>
          <a:xfrm>
            <a:off x="284163" y="461682"/>
            <a:ext cx="8576373" cy="137411"/>
            <a:chOff x="284163" y="1759424"/>
            <a:chExt cx="8576373" cy="137411"/>
          </a:xfrm>
        </p:grpSpPr>
        <p:sp>
          <p:nvSpPr>
            <p:cNvPr id="16" name="Rectangle 15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</p:spTree>
  </p:cSld>
  <p:clrMapOvr>
    <a:masterClrMapping/>
  </p:clrMapOvr>
  <p:hf sldNum="0" hd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3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21013" y="4801575"/>
            <a:ext cx="5837237" cy="1468437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</p:spPr>
        <p:txBody>
          <a:bodyPr vert="horz" lIns="91440" tIns="45720" rIns="182880" bIns="365760" rtlCol="0" anchor="b" anchorCtr="0">
            <a:normAutofit/>
          </a:bodyPr>
          <a:lstStyle/>
          <a:p>
            <a:pPr algn="l" defTabSz="914400" rtl="0" eaLnBrk="1" latinLnBrk="0" hangingPunct="1">
              <a:spcBef>
                <a:spcPct val="0"/>
              </a:spcBef>
              <a:buNone/>
            </a:pPr>
            <a:endParaRPr sz="4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284163" y="6263389"/>
            <a:ext cx="8576373" cy="137411"/>
            <a:chOff x="284163" y="1759424"/>
            <a:chExt cx="8576373" cy="137411"/>
          </a:xfrm>
        </p:grpSpPr>
        <p:sp>
          <p:nvSpPr>
            <p:cNvPr id="10" name="Rectangle 9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31661" y="4800600"/>
            <a:ext cx="5691651" cy="566738"/>
          </a:xfrm>
          <a:noFill/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b="0" i="0" kern="1200" cap="none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021014" y="457199"/>
            <a:ext cx="5833872" cy="4352544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69805" y="5367338"/>
            <a:ext cx="5653507" cy="804862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© 2014 Droids Robotics www.droidsrobotics.org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‹nº›</a:t>
            </a:fld>
            <a:endParaRPr lang="en-US"/>
          </a:p>
        </p:txBody>
      </p:sp>
      <p:sp>
        <p:nvSpPr>
          <p:cNvPr id="13" name="Picture Placeholder 2"/>
          <p:cNvSpPr>
            <a:spLocks noGrp="1"/>
          </p:cNvSpPr>
          <p:nvPr>
            <p:ph type="pic" idx="13"/>
          </p:nvPr>
        </p:nvSpPr>
        <p:spPr>
          <a:xfrm>
            <a:off x="284164" y="457200"/>
            <a:ext cx="2736850" cy="2907792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4" name="Picture Placeholder 2"/>
          <p:cNvSpPr>
            <a:spLocks noGrp="1"/>
          </p:cNvSpPr>
          <p:nvPr>
            <p:ph type="pic" idx="14"/>
          </p:nvPr>
        </p:nvSpPr>
        <p:spPr>
          <a:xfrm>
            <a:off x="284164" y="3364992"/>
            <a:ext cx="2736850" cy="2898648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  <p:hf sldNum="0" hd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84163" y="455773"/>
            <a:ext cx="8574087" cy="1133949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grpSp>
        <p:nvGrpSpPr>
          <p:cNvPr id="8" name="Group 7"/>
          <p:cNvGrpSpPr/>
          <p:nvPr/>
        </p:nvGrpSpPr>
        <p:grpSpPr>
          <a:xfrm>
            <a:off x="284163" y="1577847"/>
            <a:ext cx="8576373" cy="137411"/>
            <a:chOff x="284163" y="1577847"/>
            <a:chExt cx="8576373" cy="137411"/>
          </a:xfrm>
        </p:grpSpPr>
        <p:sp>
          <p:nvSpPr>
            <p:cNvPr id="9" name="Rectangle 8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4163" y="2133600"/>
            <a:ext cx="8574087" cy="4013200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© 2014 Droids Robotics www.droidsrobotics.org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5400000">
            <a:off x="5313882" y="2857535"/>
            <a:ext cx="5934615" cy="1133949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695124" y="473075"/>
            <a:ext cx="969264" cy="5921375"/>
          </a:xfrm>
        </p:spPr>
        <p:txBody>
          <a:bodyPr vert="eaVert"/>
          <a:lstStyle>
            <a:lvl1pPr algn="l">
              <a:defRPr sz="3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4163" y="457200"/>
            <a:ext cx="6497637" cy="5937250"/>
          </a:xfrm>
        </p:spPr>
        <p:txBody>
          <a:bodyPr vert="eaVert"/>
          <a:lstStyle>
            <a:lvl5pPr algn="l"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© 2014 Droids Robotics www.droidsrobotics.org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‹nº›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 rot="5400000">
            <a:off x="4658724" y="3355723"/>
            <a:ext cx="5934456" cy="137411"/>
            <a:chOff x="284163" y="1577847"/>
            <a:chExt cx="8576373" cy="137411"/>
          </a:xfrm>
        </p:grpSpPr>
        <p:sp>
          <p:nvSpPr>
            <p:cNvPr id="9" name="Rectangle 8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84163" y="455773"/>
            <a:ext cx="8574087" cy="1133949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grpSp>
        <p:nvGrpSpPr>
          <p:cNvPr id="8" name="Group 7"/>
          <p:cNvGrpSpPr/>
          <p:nvPr/>
        </p:nvGrpSpPr>
        <p:grpSpPr>
          <a:xfrm>
            <a:off x="284163" y="1577847"/>
            <a:ext cx="8576373" cy="137411"/>
            <a:chOff x="284163" y="1577847"/>
            <a:chExt cx="8576373" cy="137411"/>
          </a:xfrm>
        </p:grpSpPr>
        <p:sp>
          <p:nvSpPr>
            <p:cNvPr id="9" name="Rectangle 8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© 2014 Droids Robotics www.droidsrobotics.org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284163" y="444728"/>
            <a:ext cx="8574087" cy="1468437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</p:spPr>
        <p:txBody>
          <a:bodyPr vert="horz" lIns="91440" tIns="45720" rIns="182880" bIns="365760" rtlCol="0" anchor="b" anchorCtr="0">
            <a:normAutofit/>
          </a:bodyPr>
          <a:lstStyle/>
          <a:p>
            <a:pPr algn="l" defTabSz="914400" rtl="0" eaLnBrk="1" latinLnBrk="0" hangingPunct="1">
              <a:spcBef>
                <a:spcPct val="0"/>
              </a:spcBef>
              <a:buNone/>
            </a:pPr>
            <a:endParaRPr sz="4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1/31/2015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‹nº›</a:t>
            </a:fld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284162" y="2017058"/>
            <a:ext cx="8574087" cy="4377391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2420" y="1532965"/>
            <a:ext cx="7754284" cy="484094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grpSp>
        <p:nvGrpSpPr>
          <p:cNvPr id="7" name="Group 16"/>
          <p:cNvGrpSpPr/>
          <p:nvPr/>
        </p:nvGrpSpPr>
        <p:grpSpPr>
          <a:xfrm>
            <a:off x="284163" y="1906542"/>
            <a:ext cx="8576373" cy="137411"/>
            <a:chOff x="284163" y="1759424"/>
            <a:chExt cx="8576373" cy="137411"/>
          </a:xfrm>
        </p:grpSpPr>
        <p:sp>
          <p:nvSpPr>
            <p:cNvPr id="11" name="Rectangle 10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8230889" y="444728"/>
            <a:ext cx="5870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sz="3600">
                <a:solidFill>
                  <a:schemeClr val="bg1"/>
                </a:solidFill>
                <a:sym typeface="Wingdings"/>
              </a:rPr>
              <a:t></a:t>
            </a:r>
            <a:endParaRPr sz="360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8633" y="444728"/>
            <a:ext cx="7810967" cy="1088237"/>
          </a:xfrm>
          <a:noFill/>
        </p:spPr>
        <p:txBody>
          <a:bodyPr bIns="45720" anchor="b" anchorCtr="0">
            <a:normAutofit/>
          </a:bodyPr>
          <a:lstStyle>
            <a:lvl1pPr algn="l">
              <a:lnSpc>
                <a:spcPts val="4600"/>
              </a:lnSpc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4163" y="4801575"/>
            <a:ext cx="8574087" cy="1468437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</p:spPr>
        <p:txBody>
          <a:bodyPr vert="horz" lIns="91440" tIns="45720" rIns="182880" bIns="365760" rtlCol="0" anchor="b" anchorCtr="0">
            <a:normAutofit/>
          </a:bodyPr>
          <a:lstStyle/>
          <a:p>
            <a:pPr algn="l" defTabSz="914400" rtl="0" eaLnBrk="1" latinLnBrk="0" hangingPunct="1">
              <a:spcBef>
                <a:spcPct val="0"/>
              </a:spcBef>
              <a:buNone/>
            </a:pPr>
            <a:endParaRPr sz="4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284163" y="6263389"/>
            <a:ext cx="8576373" cy="137411"/>
            <a:chOff x="284163" y="1759424"/>
            <a:chExt cx="8576373" cy="137411"/>
          </a:xfrm>
        </p:grpSpPr>
        <p:sp>
          <p:nvSpPr>
            <p:cNvPr id="10" name="Rectangle 9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8230889" y="4801575"/>
            <a:ext cx="5870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sz="3600">
                <a:solidFill>
                  <a:schemeClr val="bg1"/>
                </a:solidFill>
                <a:sym typeface="Wingdings"/>
              </a:rPr>
              <a:t></a:t>
            </a:r>
            <a:endParaRPr sz="360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768" y="4814125"/>
            <a:ext cx="7772400" cy="1051560"/>
          </a:xfrm>
          <a:noFill/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200" b="0" i="0" kern="1200" cap="none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5488" y="5861304"/>
            <a:ext cx="7735824" cy="402336"/>
          </a:xfrm>
        </p:spPr>
        <p:txBody>
          <a:bodyPr vert="horz" lIns="91440" tIns="45720" rIns="91440" bIns="45720" rtlCol="0" anchor="t" anchorCtr="0">
            <a:normAutofit/>
          </a:bodyPr>
          <a:lstStyle>
            <a:lvl1pPr marL="0" indent="0">
              <a:spcBef>
                <a:spcPts val="0"/>
              </a:spcBef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spcBef>
                <a:spcPts val="20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8701E-CAF4-4159-9B3E-41C86DFFA30D}" type="datetimeFigureOut">
              <a:rPr lang="en-US" smtClean="0"/>
              <a:t>1/31/2015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284162" y="443754"/>
            <a:ext cx="8574087" cy="4370293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© 2014 Droids Robotics www.droidsrobotics.org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‹nº›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84163" y="4801575"/>
            <a:ext cx="8574087" cy="1468437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</p:spPr>
        <p:txBody>
          <a:bodyPr vert="horz" lIns="91440" tIns="45720" rIns="182880" bIns="365760" rtlCol="0" anchor="b" anchorCtr="0">
            <a:normAutofit/>
          </a:bodyPr>
          <a:lstStyle/>
          <a:p>
            <a:pPr algn="l" defTabSz="914400" rtl="0" eaLnBrk="1" latinLnBrk="0" hangingPunct="1">
              <a:spcBef>
                <a:spcPct val="0"/>
              </a:spcBef>
              <a:buNone/>
            </a:pPr>
            <a:endParaRPr sz="4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284163" y="6263389"/>
            <a:ext cx="8576373" cy="137411"/>
            <a:chOff x="284163" y="1759424"/>
            <a:chExt cx="8576373" cy="137411"/>
          </a:xfrm>
        </p:grpSpPr>
        <p:sp>
          <p:nvSpPr>
            <p:cNvPr id="9" name="Rectangle 8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ectangle 9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8230889" y="4801575"/>
            <a:ext cx="5870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sz="3600">
                <a:solidFill>
                  <a:schemeClr val="bg1"/>
                </a:solidFill>
                <a:sym typeface="Wingdings"/>
              </a:rPr>
              <a:t></a:t>
            </a:r>
            <a:endParaRPr sz="360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0306" y="4814047"/>
            <a:ext cx="7772400" cy="1048871"/>
          </a:xfrm>
          <a:noFill/>
        </p:spPr>
        <p:txBody>
          <a:bodyPr anchor="b" anchorCtr="0">
            <a:normAutofit/>
          </a:bodyPr>
          <a:lstStyle>
            <a:lvl1pPr algn="l">
              <a:defRPr sz="4200" b="0" i="0" cap="none" baseline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0647" y="5862918"/>
            <a:ext cx="7732059" cy="403412"/>
          </a:xfrm>
        </p:spPr>
        <p:txBody>
          <a:bodyPr anchor="t" anchorCtr="0">
            <a:normAutofit/>
          </a:bodyPr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hf sldNum="0"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4163" y="455773"/>
            <a:ext cx="8574087" cy="1133949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grpSp>
        <p:nvGrpSpPr>
          <p:cNvPr id="9" name="Group 8"/>
          <p:cNvGrpSpPr/>
          <p:nvPr/>
        </p:nvGrpSpPr>
        <p:grpSpPr>
          <a:xfrm>
            <a:off x="284163" y="1577847"/>
            <a:ext cx="8576373" cy="137411"/>
            <a:chOff x="284163" y="1577847"/>
            <a:chExt cx="8576373" cy="137411"/>
          </a:xfrm>
        </p:grpSpPr>
        <p:sp>
          <p:nvSpPr>
            <p:cNvPr id="10" name="Rectangle 9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03412" y="2151063"/>
            <a:ext cx="3931920" cy="3975100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78188" y="2151063"/>
            <a:ext cx="3931920" cy="3975100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© 2014 Droids Robotics www.droidsrobotics.org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284163" y="455773"/>
            <a:ext cx="8574087" cy="1133949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grpSp>
        <p:nvGrpSpPr>
          <p:cNvPr id="11" name="Group 10"/>
          <p:cNvGrpSpPr/>
          <p:nvPr/>
        </p:nvGrpSpPr>
        <p:grpSpPr>
          <a:xfrm>
            <a:off x="284163" y="1577847"/>
            <a:ext cx="8576373" cy="137411"/>
            <a:chOff x="284163" y="1577847"/>
            <a:chExt cx="8576373" cy="137411"/>
          </a:xfrm>
        </p:grpSpPr>
        <p:sp>
          <p:nvSpPr>
            <p:cNvPr id="12" name="Rectangle 11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3412" y="1735138"/>
            <a:ext cx="3931920" cy="833250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03412" y="2590800"/>
            <a:ext cx="3931920" cy="3535362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79495" y="1735138"/>
            <a:ext cx="3931920" cy="833250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26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79495" y="2590800"/>
            <a:ext cx="3931920" cy="3535362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© 2014 Droids Robotics www.droidsrobotics.org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84163" y="455773"/>
            <a:ext cx="8574087" cy="1133949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grpSp>
        <p:nvGrpSpPr>
          <p:cNvPr id="7" name="Group 6"/>
          <p:cNvGrpSpPr/>
          <p:nvPr/>
        </p:nvGrpSpPr>
        <p:grpSpPr>
          <a:xfrm>
            <a:off x="284163" y="1577847"/>
            <a:ext cx="8576373" cy="137411"/>
            <a:chOff x="284163" y="1577847"/>
            <a:chExt cx="8576373" cy="137411"/>
          </a:xfrm>
        </p:grpSpPr>
        <p:sp>
          <p:nvSpPr>
            <p:cNvPr id="8" name="Rectangle 7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9" name="Rectangle 8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ectangle 9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© 2014 Droids Robotics www.droidsrobotics.org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© 2014 Droids Robotics www.droidsrobotics.org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‹nº›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284163" y="452718"/>
            <a:ext cx="8576373" cy="137411"/>
            <a:chOff x="284163" y="1577847"/>
            <a:chExt cx="8576373" cy="137411"/>
          </a:xfrm>
        </p:grpSpPr>
        <p:sp>
          <p:nvSpPr>
            <p:cNvPr id="6" name="Rectangle 5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7" name="Rectangle 6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8" name="Rectangle 7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81503" y="2133600"/>
            <a:ext cx="7076747" cy="3992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794936" y="643703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9698" y="6437032"/>
            <a:ext cx="612490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smtClean="0"/>
              <a:t>Copyright © 2014 Droids Robotics www.droidsrobotics.org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06459" y="167347"/>
            <a:ext cx="630621" cy="359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4382A7F7-08BF-4252-8141-63FB96055BBB}" type="slidenum">
              <a:rPr lang="en-US" smtClean="0"/>
              <a:t>‹nº›</a:t>
            </a:fld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4163" y="630382"/>
            <a:ext cx="8574087" cy="967840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19" r:id="rId1"/>
    <p:sldLayoutId id="2147483820" r:id="rId2"/>
    <p:sldLayoutId id="2147483821" r:id="rId3"/>
    <p:sldLayoutId id="2147483822" r:id="rId4"/>
    <p:sldLayoutId id="2147483823" r:id="rId5"/>
    <p:sldLayoutId id="2147483824" r:id="rId6"/>
    <p:sldLayoutId id="2147483825" r:id="rId7"/>
    <p:sldLayoutId id="2147483826" r:id="rId8"/>
    <p:sldLayoutId id="2147483827" r:id="rId9"/>
    <p:sldLayoutId id="2147483828" r:id="rId10"/>
    <p:sldLayoutId id="2147483829" r:id="rId11"/>
    <p:sldLayoutId id="2147483830" r:id="rId12"/>
    <p:sldLayoutId id="2147483831" r:id="rId13"/>
    <p:sldLayoutId id="2147483832" r:id="rId14"/>
    <p:sldLayoutId id="2147483833" r:id="rId15"/>
    <p:sldLayoutId id="2147483834" r:id="rId16"/>
  </p:sldLayoutIdLst>
  <p:timing>
    <p:tnLst>
      <p:par>
        <p:cTn id="1" dur="indefinite" restart="never" nodeType="tmRoot"/>
      </p:par>
    </p:tnLst>
  </p:timing>
  <p:hf sldNum="0" hdr="0" dt="0"/>
  <p:txStyles>
    <p:titleStyle>
      <a:lvl1pPr algn="r" defTabSz="914400" rtl="0" eaLnBrk="1" latinLnBrk="0" hangingPunct="1">
        <a:spcBef>
          <a:spcPct val="0"/>
        </a:spcBef>
        <a:buNone/>
        <a:defRPr sz="42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454025" indent="-454025" algn="l" defTabSz="914400" rtl="0" eaLnBrk="1" latinLnBrk="0" hangingPunct="1">
        <a:spcBef>
          <a:spcPts val="20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914400" indent="-457200" algn="l" defTabSz="914400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SzPct val="90000"/>
        <a:buFont typeface="Wingdings" pitchFamily="2" charset="2"/>
        <a:buChar char=""/>
        <a:defRPr sz="22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260475" indent="-346075" algn="l" defTabSz="914400" rtl="0" eaLnBrk="1" latinLnBrk="0" hangingPunct="1">
        <a:spcBef>
          <a:spcPts val="6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sz="20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600200" indent="-339725" algn="l" defTabSz="914400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SzPct val="90000"/>
        <a:buFont typeface="Wingdings" pitchFamily="2" charset="2"/>
        <a:buChar char="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939925" indent="-331788" algn="l" defTabSz="914400" rtl="0" eaLnBrk="1" latinLnBrk="0" hangingPunct="1">
        <a:spcBef>
          <a:spcPts val="6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290763" indent="-344488" algn="l" defTabSz="914400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SzPct val="90000"/>
        <a:buFont typeface="Wingdings" pitchFamily="2" charset="2"/>
        <a:buChar char=""/>
        <a:defRPr lang="en-US" sz="1800" kern="1200" dirty="0" smtClean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2625725" indent="-344488" algn="l" defTabSz="914400" rtl="0" eaLnBrk="1" latinLnBrk="0" hangingPunct="1">
        <a:spcBef>
          <a:spcPts val="6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lang="en-US" sz="1800" kern="1200" dirty="0" smtClean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970213" indent="-344488" algn="l" defTabSz="914400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SzPct val="90000"/>
        <a:buFont typeface="Wingdings" pitchFamily="2" charset="2"/>
        <a:buChar char=""/>
        <a:defRPr lang="en-US" sz="1800" kern="1200" dirty="0" smtClean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3313113" indent="-344488" algn="l" defTabSz="914400" rtl="0" eaLnBrk="1" latinLnBrk="0" hangingPunct="1">
        <a:spcBef>
          <a:spcPts val="6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lang="en-US" sz="1800" kern="1200" dirty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droidsrobotics.org/" TargetMode="External"/><Relationship Id="rId4" Type="http://schemas.openxmlformats.org/officeDocument/2006/relationships/hyperlink" Target="http://www.filhoosiergirlz.com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ilhoosiergirlz.com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droidsrobotics.org/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roidsrobotics.org" TargetMode="External"/><Relationship Id="rId2" Type="http://schemas.openxmlformats.org/officeDocument/2006/relationships/hyperlink" Target="http://www.hoosiergirlz.com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hyperlink" Target="http://creativecommons.org/licenses/by-nc-sa/4.0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Droidslogo2.png"/>
          <p:cNvPicPr>
            <a:picLocks noGrp="1" noChangeAspect="1"/>
          </p:cNvPicPr>
          <p:nvPr>
            <p:ph type="pic" sz="quarter" idx="13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7" b="2627"/>
          <a:stretch>
            <a:fillRect/>
          </a:stretch>
        </p:blipFill>
        <p:spPr>
          <a:xfrm>
            <a:off x="247673" y="5252598"/>
            <a:ext cx="1209338" cy="1145791"/>
          </a:xfrm>
        </p:spPr>
      </p:pic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1576397" y="5252598"/>
            <a:ext cx="3749229" cy="484094"/>
          </a:xfrm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By Droids Robotics and Hoosier </a:t>
            </a:r>
            <a:r>
              <a:rPr lang="en-US" dirty="0" err="1" smtClean="0">
                <a:solidFill>
                  <a:schemeClr val="tx1"/>
                </a:solidFill>
              </a:rPr>
              <a:t>Girlz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2638" y="2453564"/>
            <a:ext cx="7810967" cy="1088237"/>
          </a:xfrm>
        </p:spPr>
        <p:txBody>
          <a:bodyPr>
            <a:normAutofit fontScale="90000"/>
          </a:bodyPr>
          <a:lstStyle/>
          <a:p>
            <a:r>
              <a:rPr lang="en-US" sz="6600" dirty="0" smtClean="0">
                <a:solidFill>
                  <a:srgbClr val="FF0000"/>
                </a:solidFill>
              </a:rPr>
              <a:t>Detector de </a:t>
            </a:r>
            <a:r>
              <a:rPr lang="en-US" sz="6600" dirty="0" err="1" smtClean="0">
                <a:solidFill>
                  <a:srgbClr val="FF0000"/>
                </a:solidFill>
              </a:rPr>
              <a:t>Obstáculos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" name="Footer Placeholder 3"/>
          <p:cNvSpPr txBox="1">
            <a:spLocks/>
          </p:cNvSpPr>
          <p:nvPr/>
        </p:nvSpPr>
        <p:spPr>
          <a:xfrm>
            <a:off x="99223" y="6560112"/>
            <a:ext cx="6159351" cy="3240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 smtClean="0">
                <a:solidFill>
                  <a:srgbClr val="333333"/>
                </a:solidFill>
              </a:rPr>
              <a:t>Copyright © </a:t>
            </a:r>
            <a:r>
              <a:rPr lang="en-US" sz="1100" dirty="0" smtClean="0">
                <a:solidFill>
                  <a:srgbClr val="333333"/>
                </a:solidFill>
              </a:rPr>
              <a:t>2015 </a:t>
            </a:r>
            <a:r>
              <a:rPr lang="en-US" sz="1100" dirty="0" smtClean="0">
                <a:solidFill>
                  <a:srgbClr val="333333"/>
                </a:solidFill>
              </a:rPr>
              <a:t>Droids Robotics www.droidsrobotics.org</a:t>
            </a:r>
            <a:endParaRPr lang="en-US" sz="1100" dirty="0">
              <a:solidFill>
                <a:srgbClr val="333333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29321" y="353342"/>
            <a:ext cx="775428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 smtClean="0">
                <a:solidFill>
                  <a:schemeClr val="bg1"/>
                </a:solidFill>
              </a:rPr>
              <a:t>Lição</a:t>
            </a:r>
            <a:r>
              <a:rPr lang="en-US" sz="4800" dirty="0" smtClean="0">
                <a:solidFill>
                  <a:schemeClr val="bg1"/>
                </a:solidFill>
              </a:rPr>
              <a:t> </a:t>
            </a:r>
            <a:r>
              <a:rPr lang="en-US" sz="4800" dirty="0" err="1" smtClean="0">
                <a:solidFill>
                  <a:schemeClr val="bg1"/>
                </a:solidFill>
              </a:rPr>
              <a:t>Avançada</a:t>
            </a:r>
            <a:r>
              <a:rPr lang="en-US" sz="4800" dirty="0" smtClean="0">
                <a:solidFill>
                  <a:schemeClr val="bg1"/>
                </a:solidFill>
              </a:rPr>
              <a:t> de </a:t>
            </a:r>
            <a:r>
              <a:rPr lang="en-US" sz="4800" dirty="0" err="1" smtClean="0">
                <a:solidFill>
                  <a:schemeClr val="bg1"/>
                </a:solidFill>
              </a:rPr>
              <a:t>programação</a:t>
            </a:r>
            <a:r>
              <a:rPr lang="en-US" sz="4800" dirty="0" smtClean="0">
                <a:solidFill>
                  <a:schemeClr val="bg1"/>
                </a:solidFill>
              </a:rPr>
              <a:t> do EV3</a:t>
            </a:r>
            <a:endParaRPr lang="en-US" sz="4800" dirty="0">
              <a:solidFill>
                <a:schemeClr val="bg1"/>
              </a:solidFill>
            </a:endParaRPr>
          </a:p>
        </p:txBody>
      </p:sp>
      <p:pic>
        <p:nvPicPr>
          <p:cNvPr id="9" name="Picture 8" descr="EV3Lessons.com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2159" y="5494645"/>
            <a:ext cx="2940317" cy="1092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8421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</p:spPr>
        <p:txBody>
          <a:bodyPr>
            <a:normAutofit fontScale="90000"/>
          </a:bodyPr>
          <a:lstStyle/>
          <a:p>
            <a:r>
              <a:rPr lang="en-US" dirty="0" smtClean="0">
                <a:latin typeface="+mn-lt"/>
              </a:rPr>
              <a:t>O </a:t>
            </a:r>
            <a:r>
              <a:rPr lang="en-US" dirty="0" err="1" smtClean="0">
                <a:latin typeface="+mn-lt"/>
              </a:rPr>
              <a:t>que</a:t>
            </a:r>
            <a:r>
              <a:rPr lang="en-US" dirty="0" smtClean="0">
                <a:latin typeface="+mn-lt"/>
              </a:rPr>
              <a:t> é um “detector de </a:t>
            </a:r>
            <a:r>
              <a:rPr lang="en-US" dirty="0" err="1" smtClean="0">
                <a:latin typeface="+mn-lt"/>
              </a:rPr>
              <a:t>tenda</a:t>
            </a:r>
            <a:r>
              <a:rPr lang="en-US" dirty="0" smtClean="0">
                <a:latin typeface="+mn-lt"/>
              </a:rPr>
              <a:t>” e </a:t>
            </a:r>
            <a:r>
              <a:rPr lang="en-US" dirty="0" err="1" smtClean="0">
                <a:latin typeface="+mn-lt"/>
              </a:rPr>
              <a:t>por</a:t>
            </a:r>
            <a:r>
              <a:rPr lang="en-US" dirty="0" smtClean="0">
                <a:latin typeface="+mn-lt"/>
              </a:rPr>
              <a:t> </a:t>
            </a:r>
            <a:r>
              <a:rPr lang="en-US" dirty="0" err="1" smtClean="0">
                <a:latin typeface="+mn-lt"/>
              </a:rPr>
              <a:t>que</a:t>
            </a:r>
            <a:r>
              <a:rPr lang="en-US" dirty="0" smtClean="0">
                <a:latin typeface="+mn-lt"/>
              </a:rPr>
              <a:t> </a:t>
            </a:r>
            <a:r>
              <a:rPr lang="en-US" dirty="0" err="1" smtClean="0">
                <a:latin typeface="+mn-lt"/>
              </a:rPr>
              <a:t>usá</a:t>
            </a:r>
            <a:r>
              <a:rPr lang="en-US" dirty="0" smtClean="0">
                <a:latin typeface="+mn-lt"/>
              </a:rPr>
              <a:t>-lo?</a:t>
            </a:r>
            <a:endParaRPr lang="en-US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163" y="2133600"/>
            <a:ext cx="4051223" cy="399256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O detector  de </a:t>
            </a:r>
            <a:r>
              <a:rPr lang="en-US" dirty="0" err="1" smtClean="0"/>
              <a:t>tenda</a:t>
            </a:r>
            <a:r>
              <a:rPr lang="en-US" dirty="0" smtClean="0"/>
              <a:t> é um </a:t>
            </a:r>
            <a:r>
              <a:rPr lang="en-US" dirty="0" err="1" smtClean="0"/>
              <a:t>programa</a:t>
            </a:r>
            <a:r>
              <a:rPr lang="en-US" dirty="0" smtClean="0"/>
              <a:t> </a:t>
            </a:r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para</a:t>
            </a:r>
            <a:r>
              <a:rPr lang="en-US" dirty="0" smtClean="0"/>
              <a:t> </a:t>
            </a:r>
            <a:r>
              <a:rPr lang="en-US" dirty="0" err="1" smtClean="0"/>
              <a:t>seu</a:t>
            </a:r>
            <a:r>
              <a:rPr lang="en-US" dirty="0" smtClean="0"/>
              <a:t> motor </a:t>
            </a:r>
            <a:r>
              <a:rPr lang="en-US" dirty="0" err="1" smtClean="0"/>
              <a:t>quando</a:t>
            </a:r>
            <a:r>
              <a:rPr lang="en-US" dirty="0" smtClean="0"/>
              <a:t> </a:t>
            </a:r>
            <a:r>
              <a:rPr lang="en-US" dirty="0" err="1" smtClean="0"/>
              <a:t>ele</a:t>
            </a:r>
            <a:r>
              <a:rPr lang="en-US" dirty="0" smtClean="0"/>
              <a:t> </a:t>
            </a:r>
            <a:r>
              <a:rPr lang="en-US" dirty="0" err="1" smtClean="0"/>
              <a:t>fica</a:t>
            </a:r>
            <a:r>
              <a:rPr lang="en-US" dirty="0" smtClean="0"/>
              <a:t> </a:t>
            </a:r>
            <a:r>
              <a:rPr lang="en-US" dirty="0" err="1" smtClean="0"/>
              <a:t>preso</a:t>
            </a:r>
            <a:r>
              <a:rPr lang="en-US" dirty="0" smtClean="0"/>
              <a:t>.</a:t>
            </a:r>
            <a:endParaRPr lang="en-US" dirty="0" smtClean="0"/>
          </a:p>
          <a:p>
            <a:r>
              <a:rPr lang="en-US" dirty="0" err="1" smtClean="0"/>
              <a:t>Quando</a:t>
            </a:r>
            <a:r>
              <a:rPr lang="en-US" dirty="0" smtClean="0"/>
              <a:t> </a:t>
            </a:r>
            <a:r>
              <a:rPr lang="en-US" dirty="0" err="1" smtClean="0"/>
              <a:t>seu</a:t>
            </a:r>
            <a:r>
              <a:rPr lang="en-US" dirty="0" smtClean="0"/>
              <a:t> motor </a:t>
            </a:r>
            <a:r>
              <a:rPr lang="en-US" dirty="0" err="1" smtClean="0"/>
              <a:t>fica</a:t>
            </a:r>
            <a:r>
              <a:rPr lang="en-US" dirty="0" smtClean="0"/>
              <a:t> </a:t>
            </a:r>
            <a:r>
              <a:rPr lang="en-US" dirty="0" err="1" smtClean="0"/>
              <a:t>preso</a:t>
            </a:r>
            <a:r>
              <a:rPr lang="en-US" dirty="0" smtClean="0"/>
              <a:t>, </a:t>
            </a:r>
            <a:r>
              <a:rPr lang="en-US" dirty="0" err="1" smtClean="0"/>
              <a:t>você</a:t>
            </a:r>
            <a:r>
              <a:rPr lang="en-US" dirty="0" smtClean="0"/>
              <a:t> </a:t>
            </a:r>
            <a:r>
              <a:rPr lang="en-US" dirty="0" err="1" smtClean="0"/>
              <a:t>geralmente</a:t>
            </a:r>
            <a:r>
              <a:rPr lang="en-US" dirty="0" smtClean="0"/>
              <a:t> tem de </a:t>
            </a:r>
            <a:r>
              <a:rPr lang="en-US" dirty="0" err="1" smtClean="0"/>
              <a:t>pegar</a:t>
            </a:r>
            <a:r>
              <a:rPr lang="en-US" dirty="0" smtClean="0"/>
              <a:t> </a:t>
            </a:r>
            <a:r>
              <a:rPr lang="en-US" dirty="0" err="1" smtClean="0"/>
              <a:t>seu</a:t>
            </a:r>
            <a:r>
              <a:rPr lang="en-US" dirty="0" smtClean="0"/>
              <a:t> </a:t>
            </a:r>
            <a:r>
              <a:rPr lang="en-US" dirty="0" err="1" smtClean="0"/>
              <a:t>robô</a:t>
            </a:r>
            <a:r>
              <a:rPr lang="en-US" dirty="0" smtClean="0"/>
              <a:t> </a:t>
            </a:r>
            <a:r>
              <a:rPr lang="en-US" dirty="0" smtClean="0"/>
              <a:t>e </a:t>
            </a:r>
            <a:r>
              <a:rPr lang="en-US" dirty="0" err="1" smtClean="0"/>
              <a:t>assim</a:t>
            </a:r>
            <a:r>
              <a:rPr lang="en-US" dirty="0" smtClean="0"/>
              <a:t> </a:t>
            </a:r>
            <a:r>
              <a:rPr lang="en-US" dirty="0" err="1" smtClean="0"/>
              <a:t>ganha</a:t>
            </a:r>
            <a:r>
              <a:rPr lang="en-US" dirty="0" smtClean="0"/>
              <a:t> </a:t>
            </a:r>
            <a:r>
              <a:rPr lang="en-US" dirty="0" err="1" smtClean="0"/>
              <a:t>uma</a:t>
            </a:r>
            <a:r>
              <a:rPr lang="en-US" dirty="0" smtClean="0"/>
              <a:t> </a:t>
            </a:r>
            <a:r>
              <a:rPr lang="en-US" dirty="0" err="1" smtClean="0"/>
              <a:t>penalidade</a:t>
            </a:r>
            <a:endParaRPr lang="en-US" dirty="0" smtClean="0"/>
          </a:p>
          <a:p>
            <a:r>
              <a:rPr lang="en-US" dirty="0" err="1" smtClean="0"/>
              <a:t>Quando</a:t>
            </a:r>
            <a:r>
              <a:rPr lang="en-US" dirty="0" smtClean="0"/>
              <a:t> se </a:t>
            </a:r>
            <a:r>
              <a:rPr lang="en-US" dirty="0" err="1" smtClean="0"/>
              <a:t>usa</a:t>
            </a:r>
            <a:r>
              <a:rPr lang="en-US" dirty="0" smtClean="0"/>
              <a:t> </a:t>
            </a:r>
            <a:r>
              <a:rPr lang="en-US" dirty="0" smtClean="0"/>
              <a:t>as </a:t>
            </a:r>
            <a:r>
              <a:rPr lang="en-US" dirty="0" err="1" smtClean="0"/>
              <a:t>técnicas</a:t>
            </a:r>
            <a:r>
              <a:rPr lang="en-US" dirty="0" smtClean="0"/>
              <a:t> do detector de </a:t>
            </a:r>
            <a:r>
              <a:rPr lang="en-US" dirty="0" err="1" smtClean="0"/>
              <a:t>tenda</a:t>
            </a:r>
            <a:r>
              <a:rPr lang="en-US" dirty="0" smtClean="0"/>
              <a:t>, </a:t>
            </a:r>
            <a:r>
              <a:rPr lang="en-US" dirty="0" err="1" smtClean="0"/>
              <a:t>seu</a:t>
            </a:r>
            <a:r>
              <a:rPr lang="en-US" dirty="0" smtClean="0"/>
              <a:t> </a:t>
            </a:r>
            <a:r>
              <a:rPr lang="en-US" dirty="0" err="1" smtClean="0"/>
              <a:t>robô</a:t>
            </a:r>
            <a:r>
              <a:rPr lang="en-US" dirty="0" smtClean="0"/>
              <a:t> </a:t>
            </a:r>
            <a:r>
              <a:rPr lang="en-US" dirty="0" err="1" smtClean="0"/>
              <a:t>seu</a:t>
            </a:r>
            <a:r>
              <a:rPr lang="en-US" dirty="0" smtClean="0"/>
              <a:t> </a:t>
            </a:r>
            <a:r>
              <a:rPr lang="en-US" dirty="0" err="1" smtClean="0"/>
              <a:t>movimenta</a:t>
            </a:r>
            <a:r>
              <a:rPr lang="en-US" dirty="0" smtClean="0"/>
              <a:t> </a:t>
            </a:r>
            <a:r>
              <a:rPr lang="en-US" dirty="0" err="1" smtClean="0"/>
              <a:t>para</a:t>
            </a:r>
            <a:r>
              <a:rPr lang="en-US" dirty="0" smtClean="0"/>
              <a:t> </a:t>
            </a:r>
            <a:r>
              <a:rPr lang="en-US" dirty="0" err="1" smtClean="0"/>
              <a:t>proximo</a:t>
            </a:r>
            <a:r>
              <a:rPr lang="en-US" dirty="0" smtClean="0"/>
              <a:t> </a:t>
            </a:r>
            <a:r>
              <a:rPr lang="en-US" dirty="0" err="1" smtClean="0"/>
              <a:t>bloco</a:t>
            </a:r>
            <a:r>
              <a:rPr lang="en-US" dirty="0" smtClean="0"/>
              <a:t>.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Copyright © </a:t>
            </a:r>
            <a:r>
              <a:rPr lang="en-US" dirty="0" smtClean="0"/>
              <a:t>2015 </a:t>
            </a:r>
            <a:r>
              <a:rPr lang="en-US" dirty="0" smtClean="0"/>
              <a:t>Droids Robotics www.droidsrobotics.org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553592" y="5915971"/>
            <a:ext cx="43046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Clique no </a:t>
            </a:r>
            <a:r>
              <a:rPr lang="en-US" b="1" dirty="0" err="1" smtClean="0"/>
              <a:t>vídeo</a:t>
            </a:r>
            <a:r>
              <a:rPr lang="en-US" b="1" dirty="0" smtClean="0"/>
              <a:t> </a:t>
            </a:r>
            <a:r>
              <a:rPr lang="en-US" b="1" dirty="0" err="1" smtClean="0"/>
              <a:t>para</a:t>
            </a:r>
            <a:r>
              <a:rPr lang="en-US" b="1" dirty="0" smtClean="0"/>
              <a:t> </a:t>
            </a:r>
            <a:r>
              <a:rPr lang="en-US" b="1" dirty="0" err="1" smtClean="0"/>
              <a:t>aprender</a:t>
            </a:r>
            <a:r>
              <a:rPr lang="en-US" b="1" dirty="0" smtClean="0"/>
              <a:t> </a:t>
            </a:r>
            <a:r>
              <a:rPr lang="en-US" b="1" dirty="0" err="1" smtClean="0"/>
              <a:t>sobre</a:t>
            </a:r>
            <a:r>
              <a:rPr lang="en-US" b="1" dirty="0" smtClean="0"/>
              <a:t> o detector de </a:t>
            </a:r>
            <a:r>
              <a:rPr lang="en-US" b="1" dirty="0" err="1" smtClean="0"/>
              <a:t>tenda</a:t>
            </a:r>
            <a:r>
              <a:rPr lang="en-US" b="1" dirty="0"/>
              <a:t>.</a:t>
            </a:r>
            <a:endParaRPr lang="en-US" b="1" dirty="0" smtClean="0"/>
          </a:p>
        </p:txBody>
      </p:sp>
      <p:pic>
        <p:nvPicPr>
          <p:cNvPr id="6" name="stall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53593" y="2362630"/>
            <a:ext cx="4304657" cy="2780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18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760" y="576137"/>
            <a:ext cx="8351811" cy="824926"/>
          </a:xfrm>
          <a:noFill/>
        </p:spPr>
        <p:txBody>
          <a:bodyPr>
            <a:normAutofit fontScale="90000"/>
          </a:bodyPr>
          <a:lstStyle/>
          <a:p>
            <a:r>
              <a:rPr lang="en-US" sz="3600" dirty="0" err="1" smtClean="0">
                <a:latin typeface="+mn-lt"/>
              </a:rPr>
              <a:t>Movimento</a:t>
            </a:r>
            <a:r>
              <a:rPr lang="en-US" sz="3600" dirty="0" smtClean="0">
                <a:latin typeface="+mn-lt"/>
              </a:rPr>
              <a:t> </a:t>
            </a:r>
            <a:r>
              <a:rPr lang="en-US" sz="3600" dirty="0" err="1" smtClean="0">
                <a:latin typeface="+mn-lt"/>
              </a:rPr>
              <a:t>em</a:t>
            </a:r>
            <a:r>
              <a:rPr lang="en-US" sz="3600" dirty="0" smtClean="0">
                <a:latin typeface="+mn-lt"/>
              </a:rPr>
              <a:t> </a:t>
            </a:r>
            <a:r>
              <a:rPr lang="en-US" sz="3600" dirty="0" err="1" smtClean="0">
                <a:latin typeface="+mn-lt"/>
              </a:rPr>
              <a:t>Graus</a:t>
            </a:r>
            <a:r>
              <a:rPr lang="en-US" sz="3600" dirty="0" smtClean="0">
                <a:latin typeface="+mn-lt"/>
              </a:rPr>
              <a:t> vs</a:t>
            </a:r>
            <a:r>
              <a:rPr lang="en-US" sz="3600" dirty="0" smtClean="0">
                <a:latin typeface="+mn-lt"/>
              </a:rPr>
              <a:t>. </a:t>
            </a:r>
            <a:r>
              <a:rPr lang="en-US" sz="3600" dirty="0" err="1" smtClean="0">
                <a:latin typeface="+mn-lt"/>
              </a:rPr>
              <a:t>Movimento</a:t>
            </a:r>
            <a:r>
              <a:rPr lang="en-US" sz="3600" dirty="0" smtClean="0">
                <a:latin typeface="+mn-lt"/>
              </a:rPr>
              <a:t> </a:t>
            </a:r>
            <a:r>
              <a:rPr lang="en-US" sz="3600" dirty="0" err="1" smtClean="0">
                <a:latin typeface="+mn-lt"/>
              </a:rPr>
              <a:t>em</a:t>
            </a:r>
            <a:r>
              <a:rPr lang="en-US" sz="3600" dirty="0" smtClean="0">
                <a:latin typeface="+mn-lt"/>
              </a:rPr>
              <a:t> </a:t>
            </a:r>
            <a:r>
              <a:rPr lang="en-US" sz="3600" dirty="0" err="1" smtClean="0">
                <a:latin typeface="+mn-lt"/>
              </a:rPr>
              <a:t>Segundos</a:t>
            </a:r>
            <a:endParaRPr lang="en-US" sz="3600" dirty="0">
              <a:latin typeface="+mn-lt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</a:t>
            </a:r>
            <a:r>
              <a:rPr lang="en-US" dirty="0" smtClean="0"/>
              <a:t>2015, </a:t>
            </a:r>
            <a:r>
              <a:rPr lang="en-US" dirty="0" smtClean="0"/>
              <a:t>Droids Robotics, www.droidsrobotics.org, team@droidsrobotics.org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56760" y="1935476"/>
            <a:ext cx="8351811" cy="46063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4025" indent="-454025">
              <a:spcBef>
                <a:spcPts val="2000"/>
              </a:spcBef>
              <a:spcAft>
                <a:spcPts val="2000"/>
              </a:spcAft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</a:pPr>
            <a:r>
              <a:rPr 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Na </a:t>
            </a:r>
            <a:r>
              <a:rPr lang="en-US" sz="20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noss</a:t>
            </a:r>
            <a:r>
              <a:rPr lang="en-US" sz="20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a</a:t>
            </a:r>
            <a:r>
              <a:rPr 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lição</a:t>
            </a:r>
            <a:r>
              <a:rPr 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em</a:t>
            </a:r>
            <a:r>
              <a:rPr 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Blocos</a:t>
            </a:r>
            <a:r>
              <a:rPr 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de </a:t>
            </a:r>
            <a:r>
              <a:rPr lang="en-US" sz="20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movimento</a:t>
            </a:r>
            <a:r>
              <a:rPr 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( aba </a:t>
            </a:r>
            <a:r>
              <a:rPr lang="en-US" sz="20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intermediária</a:t>
            </a:r>
            <a:r>
              <a:rPr 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), </a:t>
            </a:r>
            <a:r>
              <a:rPr lang="en-US" sz="20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nós</a:t>
            </a:r>
            <a:r>
              <a:rPr 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havíamos</a:t>
            </a:r>
            <a:r>
              <a:rPr 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dito</a:t>
            </a:r>
            <a:r>
              <a:rPr 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que</a:t>
            </a:r>
            <a:r>
              <a:rPr 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se </a:t>
            </a:r>
            <a:r>
              <a:rPr lang="en-US" sz="20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você</a:t>
            </a:r>
            <a:r>
              <a:rPr 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usar</a:t>
            </a:r>
            <a:r>
              <a:rPr 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o </a:t>
            </a:r>
            <a:r>
              <a:rPr lang="en-US" sz="20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Movimento</a:t>
            </a:r>
            <a:r>
              <a:rPr 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em</a:t>
            </a:r>
            <a:r>
              <a:rPr 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graus</a:t>
            </a:r>
            <a:r>
              <a:rPr 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en-US" sz="20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seu</a:t>
            </a:r>
            <a:r>
              <a:rPr 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motor </a:t>
            </a:r>
            <a:r>
              <a:rPr lang="en-US" sz="20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poderia</a:t>
            </a:r>
            <a:r>
              <a:rPr 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ficar</a:t>
            </a:r>
            <a:r>
              <a:rPr 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preso</a:t>
            </a:r>
            <a:r>
              <a:rPr 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.</a:t>
            </a: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454025" indent="-454025">
              <a:spcBef>
                <a:spcPts val="2000"/>
              </a:spcBef>
              <a:spcAft>
                <a:spcPts val="2000"/>
              </a:spcAft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</a:pPr>
            <a:r>
              <a:rPr lang="en-US" sz="20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Nós</a:t>
            </a:r>
            <a:r>
              <a:rPr 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dissemos</a:t>
            </a:r>
            <a:r>
              <a:rPr 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que</a:t>
            </a:r>
            <a:r>
              <a:rPr 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o mover </a:t>
            </a:r>
            <a:r>
              <a:rPr lang="en-US" sz="20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em</a:t>
            </a:r>
            <a:r>
              <a:rPr 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segundos</a:t>
            </a:r>
            <a:r>
              <a:rPr 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ajudava</a:t>
            </a:r>
            <a:r>
              <a:rPr 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em</a:t>
            </a:r>
            <a:r>
              <a:rPr 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evitar</a:t>
            </a:r>
            <a:r>
              <a:rPr 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obstáculos</a:t>
            </a:r>
            <a:r>
              <a:rPr 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, mas </a:t>
            </a:r>
            <a:r>
              <a:rPr lang="en-US" sz="20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não</a:t>
            </a:r>
            <a:r>
              <a:rPr 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como</a:t>
            </a:r>
            <a:r>
              <a:rPr 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se fosse </a:t>
            </a:r>
            <a:r>
              <a:rPr lang="en-US" sz="20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preciso</a:t>
            </a:r>
            <a:r>
              <a:rPr 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454025" indent="-454025">
              <a:spcBef>
                <a:spcPts val="2000"/>
              </a:spcBef>
              <a:spcAft>
                <a:spcPts val="2000"/>
              </a:spcAft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</a:pPr>
            <a:r>
              <a:rPr lang="en-US" sz="20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Estas</a:t>
            </a:r>
            <a:r>
              <a:rPr 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são</a:t>
            </a:r>
            <a:r>
              <a:rPr 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as </a:t>
            </a:r>
            <a:r>
              <a:rPr lang="en-US" sz="20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únicas</a:t>
            </a:r>
            <a:r>
              <a:rPr 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escolhas</a:t>
            </a:r>
            <a:r>
              <a:rPr 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?</a:t>
            </a:r>
            <a:endParaRPr lang="en-US" sz="20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454025" indent="-454025">
              <a:spcBef>
                <a:spcPts val="2000"/>
              </a:spcBef>
              <a:spcAft>
                <a:spcPts val="2000"/>
              </a:spcAft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</a:pPr>
            <a:r>
              <a:rPr 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Como </a:t>
            </a:r>
            <a:r>
              <a:rPr lang="en-US" sz="20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nós</a:t>
            </a:r>
            <a:r>
              <a:rPr 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podemos</a:t>
            </a:r>
            <a:r>
              <a:rPr 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usar</a:t>
            </a:r>
            <a:r>
              <a:rPr 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o mover </a:t>
            </a:r>
            <a:r>
              <a:rPr lang="en-US" sz="20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em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graus</a:t>
            </a:r>
            <a:r>
              <a:rPr 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e </a:t>
            </a:r>
            <a:r>
              <a:rPr lang="en-US" sz="20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evitar</a:t>
            </a:r>
            <a:r>
              <a:rPr 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obstáculos</a:t>
            </a:r>
            <a:r>
              <a:rPr 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?</a:t>
            </a:r>
            <a:endParaRPr lang="en-US" sz="20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454025" indent="-454025">
              <a:spcBef>
                <a:spcPts val="2000"/>
              </a:spcBef>
              <a:spcAft>
                <a:spcPts val="2000"/>
              </a:spcAft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</a:pPr>
            <a:r>
              <a:rPr lang="en-US" sz="20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Nós</a:t>
            </a:r>
            <a:r>
              <a:rPr 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mostraremos</a:t>
            </a:r>
            <a:r>
              <a:rPr 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como</a:t>
            </a:r>
            <a:r>
              <a:rPr 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nesta</a:t>
            </a:r>
            <a:r>
              <a:rPr 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lição</a:t>
            </a:r>
            <a:endParaRPr lang="en-US" sz="1600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2285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dirty="0" err="1" smtClean="0">
                <a:latin typeface="+mn-lt"/>
              </a:rPr>
              <a:t>Requerimentos</a:t>
            </a:r>
            <a:endParaRPr lang="en-US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163" y="2133600"/>
            <a:ext cx="8574087" cy="3992563"/>
          </a:xfrm>
        </p:spPr>
        <p:txBody>
          <a:bodyPr>
            <a:normAutofit/>
          </a:bodyPr>
          <a:lstStyle/>
          <a:p>
            <a:r>
              <a:rPr lang="en-US" dirty="0" err="1" smtClean="0"/>
              <a:t>Nesta</a:t>
            </a:r>
            <a:r>
              <a:rPr lang="en-US" dirty="0" smtClean="0"/>
              <a:t> </a:t>
            </a:r>
            <a:r>
              <a:rPr lang="en-US" dirty="0" err="1" smtClean="0"/>
              <a:t>lição</a:t>
            </a:r>
            <a:r>
              <a:rPr lang="en-US" dirty="0" smtClean="0"/>
              <a:t> , </a:t>
            </a:r>
            <a:r>
              <a:rPr lang="en-US" dirty="0" err="1" smtClean="0"/>
              <a:t>você</a:t>
            </a:r>
            <a:r>
              <a:rPr lang="en-US" dirty="0" smtClean="0"/>
              <a:t> </a:t>
            </a:r>
            <a:r>
              <a:rPr lang="en-US" dirty="0" err="1" smtClean="0"/>
              <a:t>irá</a:t>
            </a:r>
            <a:r>
              <a:rPr lang="en-US" dirty="0" smtClean="0"/>
              <a:t> </a:t>
            </a:r>
            <a:r>
              <a:rPr lang="en-US" dirty="0" err="1" smtClean="0"/>
              <a:t>precisar</a:t>
            </a:r>
            <a:r>
              <a:rPr lang="en-US" dirty="0" smtClean="0"/>
              <a:t> de um </a:t>
            </a:r>
            <a:r>
              <a:rPr lang="en-US" dirty="0" err="1" smtClean="0"/>
              <a:t>braço</a:t>
            </a:r>
            <a:r>
              <a:rPr lang="en-US" dirty="0" smtClean="0"/>
              <a:t> </a:t>
            </a:r>
            <a:r>
              <a:rPr lang="en-US" dirty="0" err="1" smtClean="0"/>
              <a:t>conectado</a:t>
            </a:r>
            <a:r>
              <a:rPr lang="en-US" dirty="0" smtClean="0"/>
              <a:t> a um motor.</a:t>
            </a:r>
            <a:endParaRPr lang="en-US" dirty="0" smtClean="0"/>
          </a:p>
          <a:p>
            <a:r>
              <a:rPr lang="en-US" dirty="0" err="1" smtClean="0"/>
              <a:t>Nós</a:t>
            </a:r>
            <a:r>
              <a:rPr lang="en-US" dirty="0" smtClean="0"/>
              <a:t> </a:t>
            </a:r>
            <a:r>
              <a:rPr lang="en-US" dirty="0" err="1" smtClean="0"/>
              <a:t>temos</a:t>
            </a:r>
            <a:r>
              <a:rPr lang="en-US" dirty="0" smtClean="0"/>
              <a:t> </a:t>
            </a:r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colocar</a:t>
            </a:r>
            <a:r>
              <a:rPr lang="en-US" dirty="0" smtClean="0"/>
              <a:t> </a:t>
            </a:r>
            <a:r>
              <a:rPr lang="en-US" dirty="0" err="1" smtClean="0"/>
              <a:t>nosso</a:t>
            </a:r>
            <a:r>
              <a:rPr lang="en-US" dirty="0" smtClean="0"/>
              <a:t> </a:t>
            </a:r>
            <a:r>
              <a:rPr lang="en-US" dirty="0" err="1" smtClean="0"/>
              <a:t>código</a:t>
            </a:r>
            <a:r>
              <a:rPr lang="en-US" dirty="0" smtClean="0"/>
              <a:t> </a:t>
            </a:r>
            <a:r>
              <a:rPr lang="en-US" dirty="0" err="1" smtClean="0"/>
              <a:t>para</a:t>
            </a:r>
            <a:r>
              <a:rPr lang="en-US" dirty="0" smtClean="0"/>
              <a:t> </a:t>
            </a:r>
            <a:r>
              <a:rPr lang="en-US" dirty="0" err="1" smtClean="0"/>
              <a:t>usar</a:t>
            </a:r>
            <a:r>
              <a:rPr lang="en-US" dirty="0" smtClean="0"/>
              <a:t> um motor </a:t>
            </a:r>
            <a:r>
              <a:rPr lang="en-US" dirty="0" err="1" smtClean="0"/>
              <a:t>médio</a:t>
            </a:r>
            <a:r>
              <a:rPr lang="en-US" dirty="0" smtClean="0"/>
              <a:t> </a:t>
            </a:r>
            <a:r>
              <a:rPr lang="en-US" dirty="0" err="1" smtClean="0"/>
              <a:t>conectado</a:t>
            </a:r>
            <a:r>
              <a:rPr lang="en-US" dirty="0" smtClean="0"/>
              <a:t> </a:t>
            </a:r>
            <a:r>
              <a:rPr lang="en-US" dirty="0" err="1" smtClean="0"/>
              <a:t>ao</a:t>
            </a:r>
            <a:r>
              <a:rPr lang="en-US" dirty="0" smtClean="0"/>
              <a:t> motor A – </a:t>
            </a:r>
            <a:r>
              <a:rPr lang="en-US" dirty="0" err="1" smtClean="0"/>
              <a:t>Isto</a:t>
            </a:r>
            <a:r>
              <a:rPr lang="en-US" dirty="0" smtClean="0"/>
              <a:t> </a:t>
            </a:r>
            <a:r>
              <a:rPr lang="en-US" dirty="0" err="1" smtClean="0"/>
              <a:t>pode</a:t>
            </a:r>
            <a:r>
              <a:rPr lang="en-US" dirty="0" smtClean="0"/>
              <a:t> </a:t>
            </a:r>
            <a:r>
              <a:rPr lang="en-US" dirty="0" err="1" smtClean="0"/>
              <a:t>ser</a:t>
            </a:r>
            <a:r>
              <a:rPr lang="en-US" dirty="0" smtClean="0"/>
              <a:t> </a:t>
            </a:r>
            <a:r>
              <a:rPr lang="en-US" dirty="0" err="1" smtClean="0"/>
              <a:t>mudado</a:t>
            </a:r>
            <a:r>
              <a:rPr lang="en-US" dirty="0" smtClean="0"/>
              <a:t> </a:t>
            </a:r>
            <a:r>
              <a:rPr lang="en-US" dirty="0" err="1" smtClean="0"/>
              <a:t>para</a:t>
            </a:r>
            <a:r>
              <a:rPr lang="en-US" dirty="0" smtClean="0"/>
              <a:t> se </a:t>
            </a:r>
            <a:r>
              <a:rPr lang="en-US" dirty="0" err="1" smtClean="0"/>
              <a:t>adequar</a:t>
            </a:r>
            <a:r>
              <a:rPr lang="en-US" dirty="0" smtClean="0"/>
              <a:t> a </a:t>
            </a:r>
            <a:r>
              <a:rPr lang="pt-BR" dirty="0" smtClean="0"/>
              <a:t>necessidade</a:t>
            </a:r>
            <a:r>
              <a:rPr lang="en-US" dirty="0" smtClean="0"/>
              <a:t> do time</a:t>
            </a:r>
            <a:endParaRPr lang="en-US" dirty="0" smtClean="0"/>
          </a:p>
          <a:p>
            <a:r>
              <a:rPr lang="pt-BR" dirty="0"/>
              <a:t>Siga junto com o Código EV3 fornecido. Comece com o Passo 1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Copyright © </a:t>
            </a:r>
            <a:r>
              <a:rPr lang="en-US" dirty="0" smtClean="0"/>
              <a:t>2015 </a:t>
            </a:r>
            <a:r>
              <a:rPr lang="en-US" dirty="0" smtClean="0"/>
              <a:t>Droids Robotics www.droidsrobotics.org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1080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</p:spPr>
        <p:txBody>
          <a:bodyPr>
            <a:normAutofit fontScale="90000"/>
          </a:bodyPr>
          <a:lstStyle/>
          <a:p>
            <a:r>
              <a:rPr lang="en-US" dirty="0" err="1" smtClean="0">
                <a:latin typeface="+mn-lt"/>
              </a:rPr>
              <a:t>Primeiro</a:t>
            </a:r>
            <a:r>
              <a:rPr lang="en-US" dirty="0" smtClean="0">
                <a:latin typeface="+mn-lt"/>
              </a:rPr>
              <a:t> PASSO: Mover </a:t>
            </a:r>
            <a:r>
              <a:rPr lang="en-US" dirty="0" err="1" smtClean="0">
                <a:latin typeface="+mn-lt"/>
              </a:rPr>
              <a:t>até</a:t>
            </a:r>
            <a:r>
              <a:rPr lang="en-US" dirty="0" smtClean="0">
                <a:latin typeface="+mn-lt"/>
              </a:rPr>
              <a:t> um </a:t>
            </a:r>
            <a:r>
              <a:rPr lang="en-US" dirty="0" err="1" smtClean="0">
                <a:latin typeface="+mn-lt"/>
              </a:rPr>
              <a:t>obstáculo</a:t>
            </a:r>
            <a:endParaRPr lang="en-US" dirty="0">
              <a:latin typeface="+mn-lt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Copyright © </a:t>
            </a:r>
            <a:r>
              <a:rPr lang="en-US" dirty="0" smtClean="0"/>
              <a:t>2015 </a:t>
            </a:r>
            <a:r>
              <a:rPr lang="en-US" dirty="0" smtClean="0"/>
              <a:t>Droids Robotics www.droidsrobotics.org</a:t>
            </a:r>
            <a:endParaRPr lang="en-US" dirty="0"/>
          </a:p>
        </p:txBody>
      </p:sp>
      <p:pic>
        <p:nvPicPr>
          <p:cNvPr id="7" name="Picture 6" descr="Screen Shot 2014-10-29 at 6.28.39 PM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17218"/>
            <a:ext cx="9144000" cy="3530696"/>
          </a:xfrm>
          <a:prstGeom prst="rect">
            <a:avLst/>
          </a:prstGeom>
        </p:spPr>
      </p:pic>
      <p:sp>
        <p:nvSpPr>
          <p:cNvPr id="3" name="CaixaDeTexto 2"/>
          <p:cNvSpPr txBox="1"/>
          <p:nvPr/>
        </p:nvSpPr>
        <p:spPr>
          <a:xfrm>
            <a:off x="890123" y="2152482"/>
            <a:ext cx="4021741" cy="70788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sz="1000" dirty="0" smtClean="0"/>
              <a:t>Esta Programação foi originalmente feita por </a:t>
            </a:r>
            <a:r>
              <a:rPr lang="pt-BR" sz="1000" dirty="0" err="1" smtClean="0"/>
              <a:t>Hossier</a:t>
            </a:r>
            <a:r>
              <a:rPr lang="pt-BR" sz="1000" dirty="0" smtClean="0"/>
              <a:t> </a:t>
            </a:r>
            <a:r>
              <a:rPr lang="pt-BR" sz="1000" dirty="0" err="1" smtClean="0"/>
              <a:t>Girlz</a:t>
            </a:r>
            <a:r>
              <a:rPr lang="pt-BR" sz="1000" dirty="0" smtClean="0"/>
              <a:t>: </a:t>
            </a:r>
            <a:r>
              <a:rPr lang="pt-BR" sz="1000" dirty="0" smtClean="0">
                <a:hlinkClick r:id="rId4"/>
              </a:rPr>
              <a:t>www.filhoosiergirlz.com</a:t>
            </a:r>
            <a:r>
              <a:rPr lang="pt-BR" sz="1000" dirty="0" smtClean="0"/>
              <a:t> com comentários e modificações feitas por </a:t>
            </a:r>
            <a:r>
              <a:rPr lang="pt-BR" sz="1000" dirty="0" err="1" smtClean="0"/>
              <a:t>Not</a:t>
            </a:r>
            <a:r>
              <a:rPr lang="pt-BR" sz="1000" dirty="0" smtClean="0"/>
              <a:t> The </a:t>
            </a:r>
            <a:r>
              <a:rPr lang="pt-BR" sz="1000" dirty="0" err="1" smtClean="0"/>
              <a:t>Droids</a:t>
            </a:r>
            <a:r>
              <a:rPr lang="pt-BR" sz="1000" dirty="0" smtClean="0"/>
              <a:t> </a:t>
            </a:r>
            <a:r>
              <a:rPr lang="pt-BR" sz="1000" dirty="0" err="1" smtClean="0"/>
              <a:t>You</a:t>
            </a:r>
            <a:r>
              <a:rPr lang="pt-BR" sz="1000" dirty="0" smtClean="0"/>
              <a:t> are </a:t>
            </a:r>
            <a:r>
              <a:rPr lang="pt-BR" sz="1000" dirty="0" err="1"/>
              <a:t>L</a:t>
            </a:r>
            <a:r>
              <a:rPr lang="pt-BR" sz="1000" dirty="0" err="1" smtClean="0"/>
              <a:t>ooking</a:t>
            </a:r>
            <a:r>
              <a:rPr lang="pt-BR" sz="1000" dirty="0" smtClean="0"/>
              <a:t> for: </a:t>
            </a:r>
            <a:r>
              <a:rPr lang="pt-BR" sz="1000" dirty="0" smtClean="0">
                <a:hlinkClick r:id="rId5"/>
              </a:rPr>
              <a:t>www.droidsrobotics.org</a:t>
            </a:r>
            <a:r>
              <a:rPr lang="pt-BR" sz="1000" dirty="0" smtClean="0"/>
              <a:t>, www.ev3lessons.com</a:t>
            </a:r>
            <a:endParaRPr lang="pt-BR" sz="1000" dirty="0"/>
          </a:p>
        </p:txBody>
      </p:sp>
      <p:sp>
        <p:nvSpPr>
          <p:cNvPr id="5" name="CaixaDeTexto 4"/>
          <p:cNvSpPr txBox="1"/>
          <p:nvPr/>
        </p:nvSpPr>
        <p:spPr>
          <a:xfrm>
            <a:off x="5300285" y="2039193"/>
            <a:ext cx="3625230" cy="175432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sz="1000" dirty="0" smtClean="0"/>
              <a:t>O objetivo do Primeiro passo é parar o motor de se mover quando o braço atinge um obstáculo. (ex.: parede, chão, modelo de alguma missão)</a:t>
            </a:r>
          </a:p>
          <a:p>
            <a:r>
              <a:rPr lang="pt-BR" sz="1000" dirty="0" smtClean="0"/>
              <a:t>Pseudocódigo:</a:t>
            </a:r>
          </a:p>
          <a:p>
            <a:pPr marL="342900" indent="-342900">
              <a:buAutoNum type="arabicPeriod"/>
            </a:pPr>
            <a:r>
              <a:rPr lang="pt-BR" sz="1000" dirty="0" smtClean="0"/>
              <a:t>Ligar o motor;</a:t>
            </a:r>
          </a:p>
          <a:p>
            <a:pPr marL="342900" indent="-342900">
              <a:buAutoNum type="arabicPeriod"/>
            </a:pPr>
            <a:r>
              <a:rPr lang="pt-BR" sz="1000" dirty="0" smtClean="0"/>
              <a:t>Checar continuamente se o motor está se movendo acima de 1/100 segundos;</a:t>
            </a:r>
          </a:p>
          <a:p>
            <a:pPr marL="342900" indent="-342900">
              <a:buAutoNum type="arabicPeriod"/>
            </a:pPr>
            <a:r>
              <a:rPr lang="pt-BR" sz="1000" dirty="0" smtClean="0"/>
              <a:t>Se o motor não fez o progresso acima de 1/100 segundos, pare motor.</a:t>
            </a:r>
          </a:p>
          <a:p>
            <a:endParaRPr lang="pt-BR" dirty="0"/>
          </a:p>
        </p:txBody>
      </p:sp>
      <p:cxnSp>
        <p:nvCxnSpPr>
          <p:cNvPr id="8" name="Conector de seta reta 7"/>
          <p:cNvCxnSpPr/>
          <p:nvPr/>
        </p:nvCxnSpPr>
        <p:spPr>
          <a:xfrm flipV="1">
            <a:off x="4839037" y="3099250"/>
            <a:ext cx="461248" cy="275129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aixaDeTexto 8"/>
          <p:cNvSpPr txBox="1"/>
          <p:nvPr/>
        </p:nvSpPr>
        <p:spPr>
          <a:xfrm>
            <a:off x="445061" y="4144407"/>
            <a:ext cx="890124" cy="46166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sz="1200" dirty="0" smtClean="0"/>
              <a:t>Ligar o motor</a:t>
            </a:r>
            <a:endParaRPr lang="pt-BR" sz="1200" dirty="0"/>
          </a:p>
        </p:txBody>
      </p:sp>
      <p:sp>
        <p:nvSpPr>
          <p:cNvPr id="10" name="CaixaDeTexto 9"/>
          <p:cNvSpPr txBox="1"/>
          <p:nvPr/>
        </p:nvSpPr>
        <p:spPr>
          <a:xfrm>
            <a:off x="755303" y="5538175"/>
            <a:ext cx="1809872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sz="1200" dirty="0" smtClean="0"/>
              <a:t>Espere até ter certeza que o braço começou a se mover</a:t>
            </a:r>
            <a:endParaRPr lang="pt-BR" sz="1200" dirty="0"/>
          </a:p>
        </p:txBody>
      </p:sp>
      <p:cxnSp>
        <p:nvCxnSpPr>
          <p:cNvPr id="14" name="Conector de seta reta 13"/>
          <p:cNvCxnSpPr/>
          <p:nvPr/>
        </p:nvCxnSpPr>
        <p:spPr>
          <a:xfrm flipH="1">
            <a:off x="1788340" y="4606072"/>
            <a:ext cx="275129" cy="932103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CaixaDeTexto 14"/>
          <p:cNvSpPr txBox="1"/>
          <p:nvPr/>
        </p:nvSpPr>
        <p:spPr>
          <a:xfrm>
            <a:off x="3066881" y="4329073"/>
            <a:ext cx="3317735" cy="27699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sz="1200" dirty="0" smtClean="0"/>
              <a:t>Checar se o motor está movendo a 1/100 </a:t>
            </a:r>
            <a:r>
              <a:rPr lang="pt-BR" sz="1200" dirty="0" err="1" smtClean="0"/>
              <a:t>th</a:t>
            </a:r>
            <a:endParaRPr lang="pt-BR" sz="1200" dirty="0"/>
          </a:p>
        </p:txBody>
      </p:sp>
      <p:sp>
        <p:nvSpPr>
          <p:cNvPr id="16" name="CaixaDeTexto 15"/>
          <p:cNvSpPr txBox="1"/>
          <p:nvPr/>
        </p:nvSpPr>
        <p:spPr>
          <a:xfrm>
            <a:off x="6425078" y="4236738"/>
            <a:ext cx="1731696" cy="40011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sz="1000" dirty="0" smtClean="0"/>
              <a:t>Se o motor não se mexeu, saia</a:t>
            </a:r>
            <a:endParaRPr lang="pt-BR" sz="1000" dirty="0"/>
          </a:p>
        </p:txBody>
      </p:sp>
      <p:sp>
        <p:nvSpPr>
          <p:cNvPr id="17" name="CaixaDeTexto 16"/>
          <p:cNvSpPr txBox="1"/>
          <p:nvPr/>
        </p:nvSpPr>
        <p:spPr>
          <a:xfrm>
            <a:off x="8359073" y="3990517"/>
            <a:ext cx="784927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dirty="0" smtClean="0"/>
              <a:t>Pare o motor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71332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4239" y="340445"/>
            <a:ext cx="8544012" cy="1126087"/>
          </a:xfrm>
          <a:noFill/>
        </p:spPr>
        <p:txBody>
          <a:bodyPr>
            <a:normAutofit fontScale="90000"/>
          </a:bodyPr>
          <a:lstStyle/>
          <a:p>
            <a:r>
              <a:rPr lang="en-US" dirty="0" smtClean="0">
                <a:latin typeface="+mn-lt"/>
              </a:rPr>
              <a:t>Segundo </a:t>
            </a:r>
            <a:r>
              <a:rPr lang="en-US" dirty="0" err="1" smtClean="0">
                <a:latin typeface="+mn-lt"/>
              </a:rPr>
              <a:t>Passo</a:t>
            </a:r>
            <a:r>
              <a:rPr lang="en-US" dirty="0" smtClean="0">
                <a:latin typeface="+mn-lt"/>
              </a:rPr>
              <a:t>: Mover </a:t>
            </a:r>
            <a:r>
              <a:rPr lang="en-US" dirty="0" err="1" smtClean="0">
                <a:latin typeface="+mn-lt"/>
              </a:rPr>
              <a:t>em</a:t>
            </a:r>
            <a:r>
              <a:rPr lang="en-US" dirty="0" smtClean="0">
                <a:latin typeface="+mn-lt"/>
              </a:rPr>
              <a:t> </a:t>
            </a:r>
            <a:r>
              <a:rPr lang="en-US" dirty="0" err="1" smtClean="0">
                <a:latin typeface="+mn-lt"/>
              </a:rPr>
              <a:t>graus</a:t>
            </a:r>
            <a:r>
              <a:rPr lang="en-US" dirty="0" smtClean="0">
                <a:latin typeface="+mn-lt"/>
              </a:rPr>
              <a:t> </a:t>
            </a:r>
            <a:r>
              <a:rPr lang="en-US" dirty="0" smtClean="0">
                <a:latin typeface="+mn-lt"/>
              </a:rPr>
              <a:t>+ </a:t>
            </a:r>
            <a:r>
              <a:rPr lang="en-US" dirty="0" err="1" smtClean="0">
                <a:latin typeface="+mn-lt"/>
              </a:rPr>
              <a:t>detectando</a:t>
            </a:r>
            <a:r>
              <a:rPr lang="en-US" dirty="0" smtClean="0">
                <a:latin typeface="+mn-lt"/>
              </a:rPr>
              <a:t> </a:t>
            </a:r>
            <a:r>
              <a:rPr lang="en-US" dirty="0" err="1" smtClean="0">
                <a:latin typeface="+mn-lt"/>
              </a:rPr>
              <a:t>objetos</a:t>
            </a:r>
            <a:r>
              <a:rPr lang="en-US" dirty="0" smtClean="0">
                <a:latin typeface="+mn-lt"/>
              </a:rPr>
              <a:t> </a:t>
            </a:r>
            <a:endParaRPr lang="en-US" dirty="0">
              <a:latin typeface="+mn-lt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Copyright © </a:t>
            </a:r>
            <a:r>
              <a:rPr lang="en-US" dirty="0" smtClean="0"/>
              <a:t>2015 </a:t>
            </a:r>
            <a:r>
              <a:rPr lang="en-US" dirty="0" smtClean="0"/>
              <a:t>Droids Robotics www.droidsrobotics.org</a:t>
            </a:r>
            <a:endParaRPr lang="en-US" dirty="0"/>
          </a:p>
        </p:txBody>
      </p:sp>
      <p:pic>
        <p:nvPicPr>
          <p:cNvPr id="7" name="Picture 6" descr="Screen Shot 2014-10-29 at 6.29.45 PM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98539"/>
            <a:ext cx="9144000" cy="2929682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4171443" y="1798539"/>
            <a:ext cx="4021741" cy="70788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sz="1000" dirty="0" smtClean="0"/>
              <a:t>Esta Programação foi originalmente feita por </a:t>
            </a:r>
            <a:r>
              <a:rPr lang="pt-BR" sz="1000" dirty="0" err="1" smtClean="0"/>
              <a:t>Hossier</a:t>
            </a:r>
            <a:r>
              <a:rPr lang="pt-BR" sz="1000" dirty="0" smtClean="0"/>
              <a:t> </a:t>
            </a:r>
            <a:r>
              <a:rPr lang="pt-BR" sz="1000" dirty="0" err="1" smtClean="0"/>
              <a:t>Girlz</a:t>
            </a:r>
            <a:r>
              <a:rPr lang="pt-BR" sz="1000" dirty="0" smtClean="0"/>
              <a:t>: </a:t>
            </a:r>
            <a:r>
              <a:rPr lang="pt-BR" sz="1000" dirty="0" smtClean="0">
                <a:hlinkClick r:id="rId3"/>
              </a:rPr>
              <a:t>www.filhoosiergirlz.com</a:t>
            </a:r>
            <a:r>
              <a:rPr lang="pt-BR" sz="1000" dirty="0" smtClean="0"/>
              <a:t> com comentários e modificações feitas por </a:t>
            </a:r>
            <a:r>
              <a:rPr lang="pt-BR" sz="1000" dirty="0" err="1" smtClean="0"/>
              <a:t>Not</a:t>
            </a:r>
            <a:r>
              <a:rPr lang="pt-BR" sz="1000" dirty="0" smtClean="0"/>
              <a:t> The </a:t>
            </a:r>
            <a:r>
              <a:rPr lang="pt-BR" sz="1000" dirty="0" err="1" smtClean="0"/>
              <a:t>Droids</a:t>
            </a:r>
            <a:r>
              <a:rPr lang="pt-BR" sz="1000" dirty="0" smtClean="0"/>
              <a:t> </a:t>
            </a:r>
            <a:r>
              <a:rPr lang="pt-BR" sz="1000" dirty="0" err="1" smtClean="0"/>
              <a:t>You</a:t>
            </a:r>
            <a:r>
              <a:rPr lang="pt-BR" sz="1000" dirty="0" smtClean="0"/>
              <a:t> are </a:t>
            </a:r>
            <a:r>
              <a:rPr lang="pt-BR" sz="1000" dirty="0" err="1"/>
              <a:t>L</a:t>
            </a:r>
            <a:r>
              <a:rPr lang="pt-BR" sz="1000" dirty="0" err="1" smtClean="0"/>
              <a:t>ooking</a:t>
            </a:r>
            <a:r>
              <a:rPr lang="pt-BR" sz="1000" dirty="0" smtClean="0"/>
              <a:t> for: </a:t>
            </a:r>
            <a:r>
              <a:rPr lang="pt-BR" sz="1000" dirty="0" smtClean="0">
                <a:hlinkClick r:id="rId4"/>
              </a:rPr>
              <a:t>www.droidsrobotics.org</a:t>
            </a:r>
            <a:r>
              <a:rPr lang="pt-BR" sz="1000" dirty="0" smtClean="0"/>
              <a:t>, www.ev3lessons.com</a:t>
            </a:r>
            <a:endParaRPr lang="pt-BR" sz="1000" dirty="0"/>
          </a:p>
        </p:txBody>
      </p:sp>
      <p:cxnSp>
        <p:nvCxnSpPr>
          <p:cNvPr id="6" name="Conector de seta reta 5"/>
          <p:cNvCxnSpPr/>
          <p:nvPr/>
        </p:nvCxnSpPr>
        <p:spPr>
          <a:xfrm flipH="1">
            <a:off x="3576679" y="1994853"/>
            <a:ext cx="594764" cy="135459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aixaDeTexto 8"/>
          <p:cNvSpPr txBox="1"/>
          <p:nvPr/>
        </p:nvSpPr>
        <p:spPr>
          <a:xfrm>
            <a:off x="199698" y="4469276"/>
            <a:ext cx="3236812" cy="206210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sz="1000" dirty="0" smtClean="0"/>
              <a:t>O objetivo desta programação é parar o motor de se mover quando o braço atinge um obstáculo. (ex.: parede, chão, modelo de alguma missão)</a:t>
            </a:r>
          </a:p>
          <a:p>
            <a:r>
              <a:rPr lang="pt-BR" sz="1000" dirty="0" smtClean="0"/>
              <a:t>Pseudocódigo:</a:t>
            </a:r>
          </a:p>
          <a:p>
            <a:pPr marL="342900" indent="-342900">
              <a:buAutoNum type="arabicPeriod"/>
            </a:pPr>
            <a:r>
              <a:rPr lang="pt-BR" sz="1000" dirty="0" smtClean="0"/>
              <a:t>Ligar o motor;</a:t>
            </a:r>
          </a:p>
          <a:p>
            <a:pPr marL="342900" indent="-342900">
              <a:buAutoNum type="arabicPeriod"/>
            </a:pPr>
            <a:r>
              <a:rPr lang="pt-BR" sz="1000" dirty="0" smtClean="0"/>
              <a:t>Checar continuamente se o motor está se movendo acima de 1/100 segundos ou alcançou a quantidade de graus colocada;</a:t>
            </a:r>
          </a:p>
          <a:p>
            <a:pPr marL="342900" indent="-342900">
              <a:buFontTx/>
              <a:buAutoNum type="arabicPeriod"/>
            </a:pPr>
            <a:r>
              <a:rPr lang="pt-BR" sz="1000" dirty="0" smtClean="0"/>
              <a:t>Se o motor não fez o progresso acima de 1/100 segundos </a:t>
            </a:r>
            <a:r>
              <a:rPr lang="pt-BR" sz="1000" dirty="0"/>
              <a:t>ou alcançou a quantidade de graus </a:t>
            </a:r>
            <a:r>
              <a:rPr lang="pt-BR" sz="1000" dirty="0" smtClean="0"/>
              <a:t>colocada, pare motor.</a:t>
            </a:r>
          </a:p>
          <a:p>
            <a:endParaRPr lang="pt-BR" dirty="0"/>
          </a:p>
        </p:txBody>
      </p:sp>
      <p:cxnSp>
        <p:nvCxnSpPr>
          <p:cNvPr id="15" name="Conector de seta reta 14"/>
          <p:cNvCxnSpPr/>
          <p:nvPr/>
        </p:nvCxnSpPr>
        <p:spPr>
          <a:xfrm flipH="1">
            <a:off x="914400" y="3180170"/>
            <a:ext cx="8092" cy="1375646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CaixaDeTexto 16"/>
          <p:cNvSpPr txBox="1"/>
          <p:nvPr/>
        </p:nvSpPr>
        <p:spPr>
          <a:xfrm>
            <a:off x="8092" y="3326013"/>
            <a:ext cx="833480" cy="41778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sz="1050" dirty="0" smtClean="0"/>
              <a:t>Ligar o motor</a:t>
            </a:r>
            <a:endParaRPr lang="pt-BR" sz="1050" dirty="0"/>
          </a:p>
        </p:txBody>
      </p:sp>
      <p:sp>
        <p:nvSpPr>
          <p:cNvPr id="19" name="CaixaDeTexto 18"/>
          <p:cNvSpPr txBox="1"/>
          <p:nvPr/>
        </p:nvSpPr>
        <p:spPr>
          <a:xfrm>
            <a:off x="4105405" y="4728220"/>
            <a:ext cx="1809872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sz="1200" dirty="0" smtClean="0"/>
              <a:t>Espere até ter certeza que o braço começou a se mover</a:t>
            </a:r>
            <a:endParaRPr lang="pt-BR" sz="1200" dirty="0"/>
          </a:p>
        </p:txBody>
      </p:sp>
      <p:cxnSp>
        <p:nvCxnSpPr>
          <p:cNvPr id="21" name="Conector de seta reta 20"/>
          <p:cNvCxnSpPr/>
          <p:nvPr/>
        </p:nvCxnSpPr>
        <p:spPr>
          <a:xfrm>
            <a:off x="1553671" y="3534907"/>
            <a:ext cx="2617772" cy="127985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CaixaDeTexto 23"/>
          <p:cNvSpPr txBox="1"/>
          <p:nvPr/>
        </p:nvSpPr>
        <p:spPr>
          <a:xfrm>
            <a:off x="3874061" y="2684308"/>
            <a:ext cx="3317735" cy="27699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sz="1200" dirty="0" smtClean="0"/>
              <a:t>Checar se o motor está movendo a 1/100 </a:t>
            </a:r>
            <a:r>
              <a:rPr lang="pt-BR" sz="1200" dirty="0" err="1" smtClean="0"/>
              <a:t>th</a:t>
            </a:r>
            <a:endParaRPr lang="pt-BR" sz="1200" dirty="0"/>
          </a:p>
        </p:txBody>
      </p:sp>
      <p:cxnSp>
        <p:nvCxnSpPr>
          <p:cNvPr id="26" name="Conector de seta reta 25"/>
          <p:cNvCxnSpPr/>
          <p:nvPr/>
        </p:nvCxnSpPr>
        <p:spPr>
          <a:xfrm flipV="1">
            <a:off x="3099250" y="2896949"/>
            <a:ext cx="1006155" cy="63795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CaixaDeTexto 26"/>
          <p:cNvSpPr txBox="1"/>
          <p:nvPr/>
        </p:nvSpPr>
        <p:spPr>
          <a:xfrm>
            <a:off x="6182313" y="4814761"/>
            <a:ext cx="1319002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dirty="0" smtClean="0"/>
              <a:t>Se o motor não se mexer</a:t>
            </a:r>
            <a:endParaRPr lang="pt-BR" dirty="0"/>
          </a:p>
        </p:txBody>
      </p:sp>
      <p:cxnSp>
        <p:nvCxnSpPr>
          <p:cNvPr id="29" name="Conector de seta reta 28"/>
          <p:cNvCxnSpPr/>
          <p:nvPr/>
        </p:nvCxnSpPr>
        <p:spPr>
          <a:xfrm flipH="1" flipV="1">
            <a:off x="5532928" y="3665692"/>
            <a:ext cx="649385" cy="1149069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CaixaDeTexto 29"/>
          <p:cNvSpPr txBox="1"/>
          <p:nvPr/>
        </p:nvSpPr>
        <p:spPr>
          <a:xfrm>
            <a:off x="7638881" y="2684308"/>
            <a:ext cx="1335186" cy="40011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pt-BR" sz="1000" dirty="0" smtClean="0"/>
              <a:t>Cheque se o robô chegou a 90 graus</a:t>
            </a:r>
            <a:endParaRPr lang="pt-BR" sz="1000" dirty="0"/>
          </a:p>
        </p:txBody>
      </p:sp>
      <p:cxnSp>
        <p:nvCxnSpPr>
          <p:cNvPr id="32" name="Conector de seta reta 31"/>
          <p:cNvCxnSpPr>
            <a:stCxn id="30" idx="2"/>
          </p:cNvCxnSpPr>
          <p:nvPr/>
        </p:nvCxnSpPr>
        <p:spPr>
          <a:xfrm flipH="1">
            <a:off x="6505996" y="3084418"/>
            <a:ext cx="1800478" cy="362789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CaixaDeTexto 32"/>
          <p:cNvSpPr txBox="1"/>
          <p:nvPr/>
        </p:nvSpPr>
        <p:spPr>
          <a:xfrm>
            <a:off x="7727894" y="4895681"/>
            <a:ext cx="1319002" cy="175432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pt-BR" dirty="0" smtClean="0">
                <a:solidFill>
                  <a:schemeClr val="tx1"/>
                </a:solidFill>
              </a:rPr>
              <a:t>Se o  braço do robô ficou preso ou alcançou 90 graus, saia do loop</a:t>
            </a:r>
            <a:endParaRPr lang="pt-BR" dirty="0">
              <a:solidFill>
                <a:schemeClr val="tx1"/>
              </a:solidFill>
            </a:endParaRPr>
          </a:p>
        </p:txBody>
      </p:sp>
      <p:cxnSp>
        <p:nvCxnSpPr>
          <p:cNvPr id="35" name="Conector de seta reta 34"/>
          <p:cNvCxnSpPr>
            <a:endCxn id="33" idx="0"/>
          </p:cNvCxnSpPr>
          <p:nvPr/>
        </p:nvCxnSpPr>
        <p:spPr>
          <a:xfrm>
            <a:off x="7841182" y="3743802"/>
            <a:ext cx="546213" cy="1151879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CaixaDeTexto 35"/>
          <p:cNvSpPr txBox="1"/>
          <p:nvPr/>
        </p:nvSpPr>
        <p:spPr>
          <a:xfrm>
            <a:off x="8520914" y="3301568"/>
            <a:ext cx="599570" cy="40011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sz="1000" dirty="0" smtClean="0"/>
              <a:t>Pare o motor</a:t>
            </a:r>
            <a:endParaRPr lang="pt-BR" sz="1000" dirty="0"/>
          </a:p>
        </p:txBody>
      </p:sp>
    </p:spTree>
    <p:extLst>
      <p:ext uri="{BB962C8B-B14F-4D97-AF65-F5344CB8AC3E}">
        <p14:creationId xmlns:p14="http://schemas.microsoft.com/office/powerpoint/2010/main" val="2827267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083" y="18855"/>
            <a:ext cx="8525167" cy="1912257"/>
          </a:xfrm>
          <a:noFill/>
        </p:spPr>
        <p:txBody>
          <a:bodyPr/>
          <a:lstStyle/>
          <a:p>
            <a:r>
              <a:rPr lang="en-US" dirty="0" smtClean="0">
                <a:latin typeface="+mn-lt"/>
              </a:rPr>
              <a:t>Step 2b: Alternate Move Degrees + Stall Detection</a:t>
            </a:r>
            <a:endParaRPr lang="en-US" dirty="0">
              <a:latin typeface="+mn-lt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Copyright © </a:t>
            </a:r>
            <a:r>
              <a:rPr lang="en-US" dirty="0" smtClean="0"/>
              <a:t>2015 </a:t>
            </a:r>
            <a:r>
              <a:rPr lang="en-US" dirty="0" smtClean="0"/>
              <a:t>Droids Robotics www.droidsrobotics.org</a:t>
            </a:r>
            <a:endParaRPr lang="en-US" dirty="0"/>
          </a:p>
        </p:txBody>
      </p:sp>
      <p:pic>
        <p:nvPicPr>
          <p:cNvPr id="7" name="Picture 6" descr="Screen Shot 2014-10-29 at 6.30.10 PM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2618"/>
            <a:ext cx="9144000" cy="366434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718208" y="4823343"/>
            <a:ext cx="13311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These blocks are just for the video</a:t>
            </a:r>
            <a:endParaRPr lang="en-US" dirty="0"/>
          </a:p>
        </p:txBody>
      </p:sp>
      <p:sp>
        <p:nvSpPr>
          <p:cNvPr id="9" name="CaixaDeTexto 8"/>
          <p:cNvSpPr txBox="1"/>
          <p:nvPr/>
        </p:nvSpPr>
        <p:spPr>
          <a:xfrm>
            <a:off x="3911414" y="4734434"/>
            <a:ext cx="3236812" cy="206210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sz="1000" dirty="0" smtClean="0"/>
              <a:t>O objetivo do segundo passo é parar o motor de se mover quando o braço atinge um obstáculo. (ex.: parede, chão, modelo de alguma missão) ou se move há uma determinada quantidade de graus.</a:t>
            </a:r>
          </a:p>
          <a:p>
            <a:r>
              <a:rPr lang="pt-BR" sz="1000" dirty="0" smtClean="0"/>
              <a:t>Pseudocódigo:</a:t>
            </a:r>
          </a:p>
          <a:p>
            <a:pPr marL="342900" indent="-342900">
              <a:buAutoNum type="arabicPeriod"/>
            </a:pPr>
            <a:r>
              <a:rPr lang="pt-BR" sz="1000" dirty="0" smtClean="0"/>
              <a:t>Ligar o motor;</a:t>
            </a:r>
          </a:p>
          <a:p>
            <a:pPr marL="342900" indent="-342900">
              <a:buAutoNum type="arabicPeriod"/>
            </a:pPr>
            <a:r>
              <a:rPr lang="pt-BR" sz="1000" dirty="0" smtClean="0"/>
              <a:t>Checar continuamente se a potência é 0 ou alcançou a quantidade necessária de graus;</a:t>
            </a:r>
          </a:p>
          <a:p>
            <a:pPr marL="342900" indent="-342900">
              <a:buFontTx/>
              <a:buAutoNum type="arabicPeriod"/>
            </a:pPr>
            <a:r>
              <a:rPr lang="pt-BR" sz="1000" dirty="0" smtClean="0"/>
              <a:t>Se o motor não fez o progresso (potencia=0) </a:t>
            </a:r>
            <a:r>
              <a:rPr lang="pt-BR" sz="1000" dirty="0"/>
              <a:t>ou alcançou a quantidade de graus </a:t>
            </a:r>
            <a:r>
              <a:rPr lang="pt-BR" sz="1000" dirty="0" smtClean="0"/>
              <a:t>colocada, pare motor.</a:t>
            </a:r>
          </a:p>
          <a:p>
            <a:endParaRPr lang="pt-BR" dirty="0"/>
          </a:p>
        </p:txBody>
      </p:sp>
      <p:cxnSp>
        <p:nvCxnSpPr>
          <p:cNvPr id="6" name="Conector de seta reta 5"/>
          <p:cNvCxnSpPr/>
          <p:nvPr/>
        </p:nvCxnSpPr>
        <p:spPr>
          <a:xfrm flipH="1" flipV="1">
            <a:off x="3738520" y="2500439"/>
            <a:ext cx="172894" cy="223399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CaixaDeTexto 9"/>
          <p:cNvSpPr txBox="1"/>
          <p:nvPr/>
        </p:nvSpPr>
        <p:spPr>
          <a:xfrm>
            <a:off x="509798" y="3199647"/>
            <a:ext cx="833480" cy="41778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sz="1050" dirty="0" smtClean="0"/>
              <a:t>Ligar o motor</a:t>
            </a:r>
            <a:endParaRPr lang="pt-BR" sz="1050" dirty="0"/>
          </a:p>
        </p:txBody>
      </p:sp>
      <p:sp>
        <p:nvSpPr>
          <p:cNvPr id="11" name="CaixaDeTexto 10"/>
          <p:cNvSpPr txBox="1"/>
          <p:nvPr/>
        </p:nvSpPr>
        <p:spPr>
          <a:xfrm>
            <a:off x="21602" y="4691228"/>
            <a:ext cx="1809872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sz="1200" dirty="0" smtClean="0"/>
              <a:t>Espere até ter certeza que o braço começou a se mover</a:t>
            </a:r>
            <a:endParaRPr lang="pt-BR" sz="1200" dirty="0"/>
          </a:p>
        </p:txBody>
      </p:sp>
      <p:cxnSp>
        <p:nvCxnSpPr>
          <p:cNvPr id="13" name="Conector de seta reta 12"/>
          <p:cNvCxnSpPr/>
          <p:nvPr/>
        </p:nvCxnSpPr>
        <p:spPr>
          <a:xfrm flipV="1">
            <a:off x="1432290" y="3617436"/>
            <a:ext cx="32368" cy="1073792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CaixaDeTexto 13"/>
          <p:cNvSpPr txBox="1"/>
          <p:nvPr/>
        </p:nvSpPr>
        <p:spPr>
          <a:xfrm>
            <a:off x="2281954" y="4614283"/>
            <a:ext cx="1335186" cy="40011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pt-BR" sz="1000" dirty="0" smtClean="0"/>
              <a:t>Cheque se o robô chegou a 90 graus</a:t>
            </a:r>
            <a:endParaRPr lang="pt-BR" sz="1000" dirty="0"/>
          </a:p>
        </p:txBody>
      </p:sp>
      <p:cxnSp>
        <p:nvCxnSpPr>
          <p:cNvPr id="16" name="Conector de seta reta 15"/>
          <p:cNvCxnSpPr/>
          <p:nvPr/>
        </p:nvCxnSpPr>
        <p:spPr>
          <a:xfrm flipV="1">
            <a:off x="2281954" y="3617436"/>
            <a:ext cx="210393" cy="9968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CaixaDeTexto 16"/>
          <p:cNvSpPr txBox="1"/>
          <p:nvPr/>
        </p:nvSpPr>
        <p:spPr>
          <a:xfrm>
            <a:off x="7727894" y="4895681"/>
            <a:ext cx="1319002" cy="175432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pt-BR" dirty="0" smtClean="0">
                <a:solidFill>
                  <a:schemeClr val="tx1"/>
                </a:solidFill>
              </a:rPr>
              <a:t>Se o  braço do robô ficou preso ou alcançou 90 graus, saia do loop</a:t>
            </a:r>
            <a:endParaRPr lang="pt-BR" dirty="0">
              <a:solidFill>
                <a:schemeClr val="tx1"/>
              </a:solidFill>
            </a:endParaRPr>
          </a:p>
        </p:txBody>
      </p:sp>
      <p:cxnSp>
        <p:nvCxnSpPr>
          <p:cNvPr id="19" name="Conector de seta reta 18"/>
          <p:cNvCxnSpPr/>
          <p:nvPr/>
        </p:nvCxnSpPr>
        <p:spPr>
          <a:xfrm flipH="1" flipV="1">
            <a:off x="6611193" y="3617436"/>
            <a:ext cx="1116701" cy="127824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CaixaDeTexto 19"/>
          <p:cNvSpPr txBox="1"/>
          <p:nvPr/>
        </p:nvSpPr>
        <p:spPr>
          <a:xfrm>
            <a:off x="3824967" y="2971105"/>
            <a:ext cx="215544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dirty="0" smtClean="0"/>
              <a:t>Cheque se potência do motor está em 0 </a:t>
            </a:r>
            <a:endParaRPr lang="pt-BR" dirty="0"/>
          </a:p>
        </p:txBody>
      </p:sp>
      <p:sp>
        <p:nvSpPr>
          <p:cNvPr id="21" name="CaixaDeTexto 20"/>
          <p:cNvSpPr txBox="1"/>
          <p:nvPr/>
        </p:nvSpPr>
        <p:spPr>
          <a:xfrm>
            <a:off x="6991519" y="3129770"/>
            <a:ext cx="599570" cy="40011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sz="1000" dirty="0" smtClean="0"/>
              <a:t>Pare o motor</a:t>
            </a:r>
            <a:endParaRPr lang="pt-BR" sz="1000" dirty="0"/>
          </a:p>
        </p:txBody>
      </p:sp>
    </p:spTree>
    <p:extLst>
      <p:ext uri="{BB962C8B-B14F-4D97-AF65-F5344CB8AC3E}">
        <p14:creationId xmlns:p14="http://schemas.microsoft.com/office/powerpoint/2010/main" val="3310369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dirty="0" err="1" smtClean="0">
                <a:latin typeface="+mn-lt"/>
              </a:rPr>
              <a:t>Créditos</a:t>
            </a:r>
            <a:endParaRPr lang="en-US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162" y="1915912"/>
            <a:ext cx="8574087" cy="3581400"/>
          </a:xfrm>
        </p:spPr>
        <p:txBody>
          <a:bodyPr>
            <a:normAutofit/>
          </a:bodyPr>
          <a:lstStyle/>
          <a:p>
            <a:r>
              <a:rPr lang="en-US" dirty="0" smtClean="0"/>
              <a:t>Este tutorial </a:t>
            </a:r>
            <a:r>
              <a:rPr lang="en-US" dirty="0" err="1" smtClean="0"/>
              <a:t>foi</a:t>
            </a:r>
            <a:r>
              <a:rPr lang="en-US" dirty="0" smtClean="0"/>
              <a:t> </a:t>
            </a:r>
            <a:r>
              <a:rPr lang="en-US" dirty="0" err="1" smtClean="0"/>
              <a:t>criado</a:t>
            </a:r>
            <a:r>
              <a:rPr lang="en-US" dirty="0" smtClean="0"/>
              <a:t> </a:t>
            </a:r>
            <a:r>
              <a:rPr lang="en-US" dirty="0" err="1" smtClean="0"/>
              <a:t>pelos</a:t>
            </a:r>
            <a:r>
              <a:rPr lang="en-US" dirty="0" smtClean="0"/>
              <a:t> Droids Robotics</a:t>
            </a:r>
            <a:r>
              <a:rPr lang="en-US" dirty="0"/>
              <a:t>.</a:t>
            </a:r>
          </a:p>
          <a:p>
            <a:r>
              <a:rPr lang="en-US" dirty="0" smtClean="0"/>
              <a:t>A </a:t>
            </a:r>
            <a:r>
              <a:rPr lang="en-US" dirty="0" err="1" smtClean="0"/>
              <a:t>programação</a:t>
            </a:r>
            <a:r>
              <a:rPr lang="en-US" dirty="0" smtClean="0"/>
              <a:t> </a:t>
            </a:r>
            <a:r>
              <a:rPr lang="en-US" dirty="0" err="1" smtClean="0"/>
              <a:t>foi</a:t>
            </a:r>
            <a:r>
              <a:rPr lang="en-US" dirty="0" smtClean="0"/>
              <a:t> </a:t>
            </a:r>
            <a:r>
              <a:rPr lang="en-US" dirty="0" err="1" smtClean="0"/>
              <a:t>feita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 smtClean="0"/>
              <a:t> </a:t>
            </a:r>
            <a:r>
              <a:rPr lang="en-US" dirty="0" smtClean="0"/>
              <a:t>Hoosier </a:t>
            </a:r>
            <a:r>
              <a:rPr lang="en-US" dirty="0" err="1" smtClean="0"/>
              <a:t>Girlz</a:t>
            </a:r>
            <a:r>
              <a:rPr lang="en-US" dirty="0" smtClean="0"/>
              <a:t> and Droids Robotics.</a:t>
            </a:r>
          </a:p>
          <a:p>
            <a:pPr lvl="1"/>
            <a:r>
              <a:rPr lang="en-US" dirty="0" err="1" smtClean="0"/>
              <a:t>Passos</a:t>
            </a:r>
            <a:r>
              <a:rPr lang="en-US" dirty="0" smtClean="0"/>
              <a:t> 1 e 2 </a:t>
            </a:r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 smtClean="0">
                <a:hlinkClick r:id="rId2"/>
              </a:rPr>
              <a:t>www.fllhoosiergirlz.com</a:t>
            </a:r>
            <a:endParaRPr lang="en-US" dirty="0" smtClean="0"/>
          </a:p>
          <a:p>
            <a:pPr lvl="1"/>
            <a:r>
              <a:rPr lang="en-US" dirty="0" err="1" smtClean="0"/>
              <a:t>Passos</a:t>
            </a:r>
            <a:r>
              <a:rPr lang="en-US" dirty="0" smtClean="0"/>
              <a:t> 2 e </a:t>
            </a:r>
            <a:r>
              <a:rPr lang="en-US" dirty="0" err="1" smtClean="0"/>
              <a:t>Passos</a:t>
            </a:r>
            <a:r>
              <a:rPr lang="en-US" dirty="0" smtClean="0"/>
              <a:t> 2 b </a:t>
            </a:r>
            <a:r>
              <a:rPr lang="en-US" smtClean="0"/>
              <a:t>por</a:t>
            </a:r>
            <a:r>
              <a:rPr lang="en-US" smtClean="0"/>
              <a:t> </a:t>
            </a:r>
            <a:r>
              <a:rPr lang="en-US" dirty="0" smtClean="0">
                <a:hlinkClick r:id="rId3"/>
              </a:rPr>
              <a:t>www.droidsrobotics.org</a:t>
            </a:r>
            <a:endParaRPr lang="en-US" dirty="0" smtClean="0"/>
          </a:p>
          <a:p>
            <a:r>
              <a:rPr lang="en-US" dirty="0" smtClean="0"/>
              <a:t>More lessons at www.ev3lessons.com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© 2014 Droids Robotics www.droidsrobotics.org</a:t>
            </a:r>
            <a:endParaRPr lang="en-US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457199" y="5391957"/>
            <a:ext cx="7913347" cy="923330"/>
          </a:xfrm>
          <a:prstGeom prst="rect">
            <a:avLst/>
          </a:prstGeom>
          <a:solidFill>
            <a:srgbClr val="F5F5F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</a:rPr>
              <a:t>                         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/>
            </a:r>
            <a:b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</a:rPr>
              <a:t>This work is licensed under a 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4"/>
              </a:rPr>
              <a:t>Creative Commons Attribution-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4"/>
              </a:rPr>
              <a:t>NonCommercial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4"/>
              </a:rPr>
              <a:t>-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4"/>
              </a:rPr>
              <a:t>ShareAlike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4"/>
              </a:rPr>
              <a:t> 4.0 International License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</a:rPr>
              <a:t>.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2000" b="0" i="0" u="none" strike="noStrike" cap="none" normalizeH="0" baseline="0" dirty="0" smtClean="0">
              <a:ln>
                <a:noFill/>
              </a:ln>
              <a:solidFill>
                <a:srgbClr val="4374B7"/>
              </a:solidFill>
              <a:effectLst/>
              <a:latin typeface="Helvetica Neue"/>
            </a:endParaRPr>
          </a:p>
        </p:txBody>
      </p:sp>
      <p:pic>
        <p:nvPicPr>
          <p:cNvPr id="6" name="Picture 2" descr="Creative Commons License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9111" y="4312845"/>
            <a:ext cx="2161449" cy="761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4395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pectrum">
  <a:themeElements>
    <a:clrScheme name="Spectrum">
      <a:dk1>
        <a:sysClr val="windowText" lastClr="000000"/>
      </a:dk1>
      <a:lt1>
        <a:sysClr val="window" lastClr="FFFFFF"/>
      </a:lt1>
      <a:dk2>
        <a:srgbClr val="252731"/>
      </a:dk2>
      <a:lt2>
        <a:srgbClr val="EAE7E4"/>
      </a:lt2>
      <a:accent1>
        <a:srgbClr val="990000"/>
      </a:accent1>
      <a:accent2>
        <a:srgbClr val="FF6600"/>
      </a:accent2>
      <a:accent3>
        <a:srgbClr val="FFBA00"/>
      </a:accent3>
      <a:accent4>
        <a:srgbClr val="99CC00"/>
      </a:accent4>
      <a:accent5>
        <a:srgbClr val="528A02"/>
      </a:accent5>
      <a:accent6>
        <a:srgbClr val="333333"/>
      </a:accent6>
      <a:hlink>
        <a:srgbClr val="660000"/>
      </a:hlink>
      <a:folHlink>
        <a:srgbClr val="CC3300"/>
      </a:folHlink>
    </a:clrScheme>
    <a:fontScheme name="Spectrum">
      <a:majorFont>
        <a:latin typeface="Corbel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Calibri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Spectrum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70000"/>
                <a:satMod val="150000"/>
              </a:schemeClr>
            </a:gs>
            <a:gs pos="100000">
              <a:schemeClr val="phClr">
                <a:tint val="95000"/>
                <a:satMod val="1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95000"/>
                <a:shade val="70000"/>
                <a:satMod val="150000"/>
              </a:schemeClr>
            </a:gs>
            <a:gs pos="100000">
              <a:schemeClr val="phClr">
                <a:tint val="100000"/>
                <a:shade val="100000"/>
                <a:satMod val="150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6600000" sx="101000" sy="101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50800" dir="5400000" sx="105000" sy="105000" algn="ctr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4800000"/>
            </a:lightRig>
          </a:scene3d>
          <a:sp3d prstMaterial="matte">
            <a:bevelT w="63500" h="50800" prst="angl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Spectrum.thmx</Template>
  <TotalTime>2938</TotalTime>
  <Words>765</Words>
  <Application>Microsoft Office PowerPoint</Application>
  <PresentationFormat>Apresentação na tela (4:3)</PresentationFormat>
  <Paragraphs>73</Paragraphs>
  <Slides>8</Slides>
  <Notes>1</Notes>
  <HiddenSlides>0</HiddenSlides>
  <MMClips>1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8</vt:i4>
      </vt:variant>
    </vt:vector>
  </HeadingPairs>
  <TitlesOfParts>
    <vt:vector size="9" baseType="lpstr">
      <vt:lpstr>Spectrum</vt:lpstr>
      <vt:lpstr>Detector de Obstáculos</vt:lpstr>
      <vt:lpstr>O que é um “detector de tenda” e por que usá-lo?</vt:lpstr>
      <vt:lpstr>Movimento em Graus vs. Movimento em Segundos</vt:lpstr>
      <vt:lpstr>Requerimentos</vt:lpstr>
      <vt:lpstr>Primeiro PASSO: Mover até um obstáculo</vt:lpstr>
      <vt:lpstr>Segundo Passo: Mover em graus + detectando objetos </vt:lpstr>
      <vt:lpstr>Step 2b: Alternate Move Degrees + Stall Detection</vt:lpstr>
      <vt:lpstr>Créditos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Aborting a Motor</dc:title>
  <dc:creator>Sanjay Seshan</dc:creator>
  <cp:lastModifiedBy>Zé</cp:lastModifiedBy>
  <cp:revision>33</cp:revision>
  <dcterms:created xsi:type="dcterms:W3CDTF">2014-10-28T21:59:38Z</dcterms:created>
  <dcterms:modified xsi:type="dcterms:W3CDTF">2015-02-01T02:30:42Z</dcterms:modified>
</cp:coreProperties>
</file>